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79" r:id="rId3"/>
    <p:sldId id="259" r:id="rId4"/>
    <p:sldId id="262" r:id="rId5"/>
    <p:sldId id="268" r:id="rId6"/>
    <p:sldId id="280" r:id="rId7"/>
    <p:sldId id="257" r:id="rId8"/>
    <p:sldId id="258" r:id="rId9"/>
    <p:sldId id="263" r:id="rId10"/>
    <p:sldId id="260" r:id="rId11"/>
    <p:sldId id="261" r:id="rId12"/>
    <p:sldId id="264" r:id="rId13"/>
    <p:sldId id="265" r:id="rId14"/>
    <p:sldId id="276" r:id="rId15"/>
    <p:sldId id="272" r:id="rId16"/>
    <p:sldId id="266" r:id="rId17"/>
    <p:sldId id="271" r:id="rId18"/>
    <p:sldId id="267" r:id="rId19"/>
    <p:sldId id="282" r:id="rId20"/>
    <p:sldId id="273" r:id="rId21"/>
    <p:sldId id="275" r:id="rId22"/>
    <p:sldId id="277" r:id="rId23"/>
    <p:sldId id="281" r:id="rId24"/>
    <p:sldId id="283" r:id="rId25"/>
    <p:sldId id="269" r:id="rId26"/>
    <p:sldId id="270"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87"/>
    <p:restoredTop sz="85566"/>
  </p:normalViewPr>
  <p:slideViewPr>
    <p:cSldViewPr snapToGrid="0">
      <p:cViewPr>
        <p:scale>
          <a:sx n="103" d="100"/>
          <a:sy n="103" d="100"/>
        </p:scale>
        <p:origin x="264"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32818-4253-BC44-976C-C294AACAE806}" type="datetimeFigureOut">
              <a:rPr lang="en-US" smtClean="0"/>
              <a:t>8/5/22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5B33F-5631-9040-ADAE-B662AA562769}" type="slidenum">
              <a:rPr lang="en-US" smtClean="0"/>
              <a:t>‹#›</a:t>
            </a:fld>
            <a:endParaRPr lang="en-US"/>
          </a:p>
        </p:txBody>
      </p:sp>
    </p:spTree>
    <p:extLst>
      <p:ext uri="{BB962C8B-B14F-4D97-AF65-F5344CB8AC3E}">
        <p14:creationId xmlns:p14="http://schemas.microsoft.com/office/powerpoint/2010/main" val="154516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68-1#ref-CR2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Vietnam_Veterans_Memorial#cite_note-vvmf.org-7" TargetMode="External"/><Relationship Id="rId3" Type="http://schemas.openxmlformats.org/officeDocument/2006/relationships/hyperlink" Target="https://en.wikipedia.org/wiki/Gabbro" TargetMode="External"/><Relationship Id="rId7" Type="http://schemas.openxmlformats.org/officeDocument/2006/relationships/hyperlink" Target="https://en.wikipedia.org/wiki/Maya_Li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Vietnam_Veterans_Memorial#cite_note-3" TargetMode="External"/><Relationship Id="rId5" Type="http://schemas.openxmlformats.org/officeDocument/2006/relationships/hyperlink" Target="https://en.wikipedia.org/wiki/Vietnam_Veterans_Memorial#cite_note-2" TargetMode="External"/><Relationship Id="rId4" Type="http://schemas.openxmlformats.org/officeDocument/2006/relationships/hyperlink" Target="https://www.nps.gov/vive/faqs.htm"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‘Information, that is imperfectly acquired, is generally as imperfectly retained; and a man who has carefully investigated a printed table, finds, when done, that he has only a very faint and partial idea of what he has read; and like a figure imprinted on sand, is soon totally erased and defaced.’ (Playfair, The Commercial and Political Atlas, 1786).</a:t>
            </a:r>
          </a:p>
          <a:p>
            <a:endParaRPr lang="en-GB" dirty="0"/>
          </a:p>
          <a:p>
            <a:r>
              <a:rPr lang="en-GB" dirty="0"/>
              <a:t>Creator of bar and pie charts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a:t>
            </a:fld>
            <a:endParaRPr lang="en-US"/>
          </a:p>
        </p:txBody>
      </p:sp>
    </p:spTree>
    <p:extLst>
      <p:ext uri="{BB962C8B-B14F-4D97-AF65-F5344CB8AC3E}">
        <p14:creationId xmlns:p14="http://schemas.microsoft.com/office/powerpoint/2010/main" val="151036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Finding unexpected patterns in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data using scatterplot matrices. Scatterplot matrix of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read counts from soybean leaves after exposure to iron-sufficient (treatment group P) and iron-deficient (treatment group N) hydroponic conditions [</a:t>
            </a:r>
            <a:r>
              <a:rPr lang="en-GB" sz="1200" b="0" i="0" kern="1200" dirty="0">
                <a:solidFill>
                  <a:schemeClr val="tx1"/>
                </a:solidFill>
                <a:effectLst/>
                <a:latin typeface="+mn-lt"/>
                <a:ea typeface="+mn-ea"/>
                <a:cs typeface="+mn-cs"/>
                <a:hlinkClick r:id="rId3" tooltip="Moran Lauter AN, Graham MA. NCBI SRA Bioproject Accession: PRJNA318409. https://www.ncbi.nlm.nih.gov/bioproject/PRJNA318409. Accessed 2018-12-20."/>
              </a:rPr>
              <a:t>24</a:t>
            </a:r>
            <a:r>
              <a:rPr lang="en-GB" sz="1200" b="0" i="0" kern="1200" dirty="0">
                <a:solidFill>
                  <a:schemeClr val="tx1"/>
                </a:solidFill>
                <a:effectLst/>
                <a:latin typeface="+mn-lt"/>
                <a:ea typeface="+mn-ea"/>
                <a:cs typeface="+mn-cs"/>
              </a:rPr>
              <a:t>]. We observe the expected structure of treatment pairs showing larger variability around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 than replicate pairs. However, we notice a pronounced streak structure in the bottom-right scatterplot (green arrow) that compares two replicate samples from the iron-sufficient group. The genes in the streak structure have large read counts that deviate in a parallel fashion from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14</a:t>
            </a:fld>
            <a:endParaRPr lang="en-US"/>
          </a:p>
        </p:txBody>
      </p:sp>
    </p:spTree>
    <p:extLst>
      <p:ext uri="{BB962C8B-B14F-4D97-AF65-F5344CB8AC3E}">
        <p14:creationId xmlns:p14="http://schemas.microsoft.com/office/powerpoint/2010/main" val="56279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 Venn diagram shows overlap of isoforms that are differentially regulated through maturation processes and by cell-type-specific expression.</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16</a:t>
            </a:fld>
            <a:endParaRPr lang="en-US"/>
          </a:p>
        </p:txBody>
      </p:sp>
    </p:spTree>
    <p:extLst>
      <p:ext uri="{BB962C8B-B14F-4D97-AF65-F5344CB8AC3E}">
        <p14:creationId xmlns:p14="http://schemas.microsoft.com/office/powerpoint/2010/main" val="1633718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17</a:t>
            </a:fld>
            <a:endParaRPr lang="en-US"/>
          </a:p>
        </p:txBody>
      </p:sp>
    </p:spTree>
    <p:extLst>
      <p:ext uri="{BB962C8B-B14F-4D97-AF65-F5344CB8AC3E}">
        <p14:creationId xmlns:p14="http://schemas.microsoft.com/office/powerpoint/2010/main" val="3543082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Volcano plot of comparison between mature endodermis and endodermis/QC marker lines. </a:t>
            </a:r>
            <a:r>
              <a:rPr lang="en-GB" sz="1200" b="0" i="1" kern="1200" dirty="0">
                <a:solidFill>
                  <a:schemeClr val="tx1"/>
                </a:solidFill>
                <a:effectLst/>
                <a:latin typeface="+mn-lt"/>
                <a:ea typeface="+mn-ea"/>
                <a:cs typeface="+mn-cs"/>
              </a:rPr>
              <a:t>AREB2.1</a:t>
            </a:r>
            <a:r>
              <a:rPr lang="en-GB" sz="1200" b="0" i="0" kern="1200" dirty="0">
                <a:solidFill>
                  <a:schemeClr val="tx1"/>
                </a:solidFill>
                <a:effectLst/>
                <a:latin typeface="+mn-lt"/>
                <a:ea typeface="+mn-ea"/>
                <a:cs typeface="+mn-cs"/>
              </a:rPr>
              <a:t> (major isoform of </a:t>
            </a:r>
            <a:r>
              <a:rPr lang="en-GB" sz="1200" b="0" i="1" kern="1200" dirty="0">
                <a:solidFill>
                  <a:schemeClr val="tx1"/>
                </a:solidFill>
                <a:effectLst/>
                <a:latin typeface="+mn-lt"/>
                <a:ea typeface="+mn-ea"/>
                <a:cs typeface="+mn-cs"/>
              </a:rPr>
              <a:t>AREB2</a:t>
            </a:r>
            <a:r>
              <a:rPr lang="en-GB" sz="1200" b="0" i="0" kern="1200" dirty="0">
                <a:solidFill>
                  <a:schemeClr val="tx1"/>
                </a:solidFill>
                <a:effectLst/>
                <a:latin typeface="+mn-lt"/>
                <a:ea typeface="+mn-ea"/>
                <a:cs typeface="+mn-cs"/>
              </a:rPr>
              <a:t> gene) is significantly upregulated in mature endodermis (highlighted by light blue star).</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18</a:t>
            </a:fld>
            <a:endParaRPr lang="en-US"/>
          </a:p>
        </p:txBody>
      </p:sp>
    </p:spTree>
    <p:extLst>
      <p:ext uri="{BB962C8B-B14F-4D97-AF65-F5344CB8AC3E}">
        <p14:creationId xmlns:p14="http://schemas.microsoft.com/office/powerpoint/2010/main" val="1567219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https://string-</a:t>
            </a:r>
            <a:r>
              <a:rPr lang="en-US" dirty="0" err="1"/>
              <a:t>db.org</a:t>
            </a:r>
            <a:r>
              <a:rPr lang="en-US" dirty="0"/>
              <a:t>/network/3702.AT3G11260.1</a:t>
            </a:r>
          </a:p>
        </p:txBody>
      </p:sp>
      <p:sp>
        <p:nvSpPr>
          <p:cNvPr id="4" name="Slide Number Placeholder 3"/>
          <p:cNvSpPr>
            <a:spLocks noGrp="1"/>
          </p:cNvSpPr>
          <p:nvPr>
            <p:ph type="sldNum" sz="quarter" idx="5"/>
          </p:nvPr>
        </p:nvSpPr>
        <p:spPr/>
        <p:txBody>
          <a:bodyPr/>
          <a:lstStyle/>
          <a:p>
            <a:fld id="{8DD5B33F-5631-9040-ADAE-B662AA562769}" type="slidenum">
              <a:rPr lang="en-US" smtClean="0"/>
              <a:t>19</a:t>
            </a:fld>
            <a:endParaRPr lang="en-US"/>
          </a:p>
        </p:txBody>
      </p:sp>
    </p:spTree>
    <p:extLst>
      <p:ext uri="{BB962C8B-B14F-4D97-AF65-F5344CB8AC3E}">
        <p14:creationId xmlns:p14="http://schemas.microsoft.com/office/powerpoint/2010/main" val="870961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Cleveland and McGill (1984) Graphical Perception: Theory, Experimentation, and Application to the Development of Graphical Methods.  Journal of the American Statistical Association , Sep., 1984, 79,531-554 https://</a:t>
            </a:r>
            <a:r>
              <a:rPr lang="en-US" dirty="0" err="1"/>
              <a:t>www.jstor.org</a:t>
            </a:r>
            <a:r>
              <a:rPr lang="en-US" dirty="0"/>
              <a:t>/stable/2288400</a:t>
            </a:r>
          </a:p>
          <a:p>
            <a:r>
              <a:rPr lang="en-US" dirty="0" err="1"/>
              <a:t>Coloured</a:t>
            </a:r>
            <a:r>
              <a:rPr lang="en-US" dirty="0"/>
              <a:t> by Mean error in reading</a:t>
            </a:r>
          </a:p>
        </p:txBody>
      </p:sp>
      <p:sp>
        <p:nvSpPr>
          <p:cNvPr id="4" name="Slide Number Placeholder 3"/>
          <p:cNvSpPr>
            <a:spLocks noGrp="1"/>
          </p:cNvSpPr>
          <p:nvPr>
            <p:ph type="sldNum" sz="quarter" idx="5"/>
          </p:nvPr>
        </p:nvSpPr>
        <p:spPr/>
        <p:txBody>
          <a:bodyPr/>
          <a:lstStyle/>
          <a:p>
            <a:fld id="{8DD5B33F-5631-9040-ADAE-B662AA562769}" type="slidenum">
              <a:rPr lang="en-US" smtClean="0"/>
              <a:t>22</a:t>
            </a:fld>
            <a:endParaRPr lang="en-US"/>
          </a:p>
        </p:txBody>
      </p:sp>
    </p:spTree>
    <p:extLst>
      <p:ext uri="{BB962C8B-B14F-4D97-AF65-F5344CB8AC3E}">
        <p14:creationId xmlns:p14="http://schemas.microsoft.com/office/powerpoint/2010/main" val="3053020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better plot from </a:t>
            </a:r>
            <a:r>
              <a:rPr lang="en-US" dirty="0" err="1"/>
              <a:t>Thibauld</a:t>
            </a:r>
            <a:r>
              <a:rPr lang="en-US" dirty="0"/>
              <a:t> once thesis is done.</a:t>
            </a:r>
          </a:p>
        </p:txBody>
      </p:sp>
      <p:sp>
        <p:nvSpPr>
          <p:cNvPr id="4" name="Slide Number Placeholder 3"/>
          <p:cNvSpPr>
            <a:spLocks noGrp="1"/>
          </p:cNvSpPr>
          <p:nvPr>
            <p:ph type="sldNum" sz="quarter" idx="5"/>
          </p:nvPr>
        </p:nvSpPr>
        <p:spPr/>
        <p:txBody>
          <a:bodyPr/>
          <a:lstStyle/>
          <a:p>
            <a:fld id="{8DD5B33F-5631-9040-ADAE-B662AA562769}" type="slidenum">
              <a:rPr lang="en-US" smtClean="0"/>
              <a:t>24</a:t>
            </a:fld>
            <a:endParaRPr lang="en-US"/>
          </a:p>
        </p:txBody>
      </p:sp>
    </p:spTree>
    <p:extLst>
      <p:ext uri="{BB962C8B-B14F-4D97-AF65-F5344CB8AC3E}">
        <p14:creationId xmlns:p14="http://schemas.microsoft.com/office/powerpoint/2010/main" val="1255187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Borland and R. M. Taylor </a:t>
            </a:r>
            <a:r>
              <a:rPr lang="en-GB" sz="1200" b="0" i="0" kern="1200" dirty="0" err="1">
                <a:solidFill>
                  <a:schemeClr val="tx1"/>
                </a:solidFill>
                <a:effectLst/>
                <a:latin typeface="+mn-lt"/>
                <a:ea typeface="+mn-ea"/>
                <a:cs typeface="+mn-cs"/>
              </a:rPr>
              <a:t>Ii</a:t>
            </a:r>
            <a:r>
              <a:rPr lang="en-GB" sz="1200" b="0" i="0" kern="1200" dirty="0">
                <a:solidFill>
                  <a:schemeClr val="tx1"/>
                </a:solidFill>
                <a:effectLst/>
                <a:latin typeface="+mn-lt"/>
                <a:ea typeface="+mn-ea"/>
                <a:cs typeface="+mn-cs"/>
              </a:rPr>
              <a:t>, "Rainbow </a:t>
            </a:r>
            <a:r>
              <a:rPr lang="en-GB" sz="1200" b="0" i="0" kern="1200" dirty="0" err="1">
                <a:solidFill>
                  <a:schemeClr val="tx1"/>
                </a:solidFill>
                <a:effectLst/>
                <a:latin typeface="+mn-lt"/>
                <a:ea typeface="+mn-ea"/>
                <a:cs typeface="+mn-cs"/>
              </a:rPr>
              <a:t>Color</a:t>
            </a:r>
            <a:r>
              <a:rPr lang="en-GB" sz="1200" b="0" i="0" kern="1200" dirty="0">
                <a:solidFill>
                  <a:schemeClr val="tx1"/>
                </a:solidFill>
                <a:effectLst/>
                <a:latin typeface="+mn-lt"/>
                <a:ea typeface="+mn-ea"/>
                <a:cs typeface="+mn-cs"/>
              </a:rPr>
              <a:t> Map (Still) Considered Harmful," in </a:t>
            </a:r>
            <a:r>
              <a:rPr lang="en-GB" sz="1200" b="0" i="1" kern="1200" dirty="0">
                <a:solidFill>
                  <a:schemeClr val="tx1"/>
                </a:solidFill>
                <a:effectLst/>
                <a:latin typeface="+mn-lt"/>
                <a:ea typeface="+mn-ea"/>
                <a:cs typeface="+mn-cs"/>
              </a:rPr>
              <a:t>IEEE Computer Graphics and Applications</a:t>
            </a:r>
            <a:r>
              <a:rPr lang="en-GB" sz="1200" b="0" i="0" kern="1200" dirty="0">
                <a:solidFill>
                  <a:schemeClr val="tx1"/>
                </a:solidFill>
                <a:effectLst/>
                <a:latin typeface="+mn-lt"/>
                <a:ea typeface="+mn-ea"/>
                <a:cs typeface="+mn-cs"/>
              </a:rPr>
              <a:t>, vol. 27, no. 2, pp. 14-17, March-April 2007, </a:t>
            </a:r>
            <a:r>
              <a:rPr lang="en-GB" sz="1200" b="0" i="0" kern="1200" dirty="0" err="1">
                <a:solidFill>
                  <a:schemeClr val="tx1"/>
                </a:solidFill>
                <a:effectLst/>
                <a:latin typeface="+mn-lt"/>
                <a:ea typeface="+mn-ea"/>
                <a:cs typeface="+mn-cs"/>
              </a:rPr>
              <a:t>doi</a:t>
            </a:r>
            <a:r>
              <a:rPr lang="en-GB" sz="1200" b="0" i="0" kern="1200" dirty="0">
                <a:solidFill>
                  <a:schemeClr val="tx1"/>
                </a:solidFill>
                <a:effectLst/>
                <a:latin typeface="+mn-lt"/>
                <a:ea typeface="+mn-ea"/>
                <a:cs typeface="+mn-cs"/>
              </a:rPr>
              <a:t>: 10.1109/MCG.2007.323435.</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26</a:t>
            </a:fld>
            <a:endParaRPr lang="en-US"/>
          </a:p>
        </p:txBody>
      </p:sp>
    </p:spTree>
    <p:extLst>
      <p:ext uri="{BB962C8B-B14F-4D97-AF65-F5344CB8AC3E}">
        <p14:creationId xmlns:p14="http://schemas.microsoft.com/office/powerpoint/2010/main" val="1336581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Charles </a:t>
            </a:r>
            <a:r>
              <a:rPr lang="en-US" dirty="0" err="1"/>
              <a:t>Joeseph</a:t>
            </a:r>
            <a:r>
              <a:rPr lang="en-US" dirty="0"/>
              <a:t> Minard’s French invasion of Russia 1812</a:t>
            </a:r>
          </a:p>
        </p:txBody>
      </p:sp>
      <p:sp>
        <p:nvSpPr>
          <p:cNvPr id="4" name="Slide Number Placeholder 3"/>
          <p:cNvSpPr>
            <a:spLocks noGrp="1"/>
          </p:cNvSpPr>
          <p:nvPr>
            <p:ph type="sldNum" sz="quarter" idx="5"/>
          </p:nvPr>
        </p:nvSpPr>
        <p:spPr/>
        <p:txBody>
          <a:bodyPr/>
          <a:lstStyle/>
          <a:p>
            <a:fld id="{8DD5B33F-5631-9040-ADAE-B662AA562769}" type="slidenum">
              <a:rPr lang="en-US" smtClean="0"/>
              <a:t>3</a:t>
            </a:fld>
            <a:endParaRPr lang="en-US"/>
          </a:p>
        </p:txBody>
      </p:sp>
    </p:spTree>
    <p:extLst>
      <p:ext uri="{BB962C8B-B14F-4D97-AF65-F5344CB8AC3E}">
        <p14:creationId xmlns:p14="http://schemas.microsoft.com/office/powerpoint/2010/main" val="973768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Original map made by John Snow in 1854. Cholera cases are highlighted in black, showing the clusters of cholera cases (indicated by stacked rectangles) in the London epidemic of 1854. The map was created in order to better understand the pattern of cholera spread in the 1854 Broad Street cholera outbreak, which Snow would use as an example of how cholera spread via the </a:t>
            </a:r>
            <a:r>
              <a:rPr lang="en-GB" sz="1200" b="0" i="0" kern="1200" dirty="0" err="1">
                <a:solidFill>
                  <a:schemeClr val="tx1"/>
                </a:solidFill>
                <a:effectLst/>
                <a:latin typeface="+mn-lt"/>
                <a:ea typeface="+mn-ea"/>
                <a:cs typeface="+mn-cs"/>
              </a:rPr>
              <a:t>fecal</a:t>
            </a:r>
            <a:r>
              <a:rPr lang="en-GB" sz="1200" b="0" i="0" kern="1200" dirty="0">
                <a:solidFill>
                  <a:schemeClr val="tx1"/>
                </a:solidFill>
                <a:effectLst/>
                <a:latin typeface="+mn-lt"/>
                <a:ea typeface="+mn-ea"/>
                <a:cs typeface="+mn-cs"/>
              </a:rPr>
              <a:t>-oral route through water systems as opposed to the miasma theory of disease spread. The contaminated pump is located at the intersection of Broad Street and Cambridge Street (now Lexington Street), running into Little Windmill Street. The map marks an important part of the development of epidemiology as a field, and of disease mapping as a whole.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4</a:t>
            </a:fld>
            <a:endParaRPr lang="en-US"/>
          </a:p>
        </p:txBody>
      </p:sp>
    </p:spTree>
    <p:extLst>
      <p:ext uri="{BB962C8B-B14F-4D97-AF65-F5344CB8AC3E}">
        <p14:creationId xmlns:p14="http://schemas.microsoft.com/office/powerpoint/2010/main" val="2355638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Example of polar area diagram by </a:t>
            </a:r>
            <a:r>
              <a:rPr lang="en-GB" sz="1200" b="0" i="0" u="none" strike="noStrike" kern="1200" dirty="0">
                <a:solidFill>
                  <a:schemeClr val="tx1"/>
                </a:solidFill>
                <a:effectLst/>
                <a:latin typeface="+mn-lt"/>
                <a:ea typeface="+mn-ea"/>
                <a:cs typeface="+mn-cs"/>
                <a:hlinkClick r:id="rId3" tooltip="w:Florence Nightingale"/>
              </a:rPr>
              <a:t>Florence Nightingale</a:t>
            </a:r>
            <a:r>
              <a:rPr lang="en-GB" sz="1200" b="0" i="0" kern="1200" dirty="0">
                <a:solidFill>
                  <a:schemeClr val="tx1"/>
                </a:solidFill>
                <a:effectLst/>
                <a:latin typeface="+mn-lt"/>
                <a:ea typeface="+mn-ea"/>
                <a:cs typeface="+mn-cs"/>
              </a:rPr>
              <a:t> (1820–1910).</a:t>
            </a:r>
          </a:p>
          <a:p>
            <a:r>
              <a:rPr lang="en-GB" sz="1200" b="0" i="0" kern="1200" dirty="0">
                <a:solidFill>
                  <a:schemeClr val="tx1"/>
                </a:solidFill>
                <a:effectLst/>
                <a:latin typeface="+mn-lt"/>
                <a:ea typeface="+mn-ea"/>
                <a:cs typeface="+mn-cs"/>
              </a:rPr>
              <a:t>This "Diagram of the causes of mortality in the army in the East" was published in </a:t>
            </a:r>
            <a:r>
              <a:rPr lang="en-GB" sz="1200" b="0" i="1" kern="1200" dirty="0">
                <a:solidFill>
                  <a:schemeClr val="tx1"/>
                </a:solidFill>
                <a:effectLst/>
                <a:latin typeface="+mn-lt"/>
                <a:ea typeface="+mn-ea"/>
                <a:cs typeface="+mn-cs"/>
              </a:rPr>
              <a:t>Notes on Matters Affecting the Health, Efficiency, and Hospital Administration of the British Army</a:t>
            </a:r>
            <a:r>
              <a:rPr lang="en-GB" sz="1200" b="0" i="0" kern="1200" dirty="0">
                <a:solidFill>
                  <a:schemeClr val="tx1"/>
                </a:solidFill>
                <a:effectLst/>
                <a:latin typeface="+mn-lt"/>
                <a:ea typeface="+mn-ea"/>
                <a:cs typeface="+mn-cs"/>
              </a:rPr>
              <a:t> and sent to Queen Victoria in 1858.</a:t>
            </a:r>
          </a:p>
          <a:p>
            <a:r>
              <a:rPr lang="en-GB" sz="1200" b="0" i="0" kern="1200" dirty="0">
                <a:solidFill>
                  <a:schemeClr val="tx1"/>
                </a:solidFill>
                <a:effectLst/>
                <a:latin typeface="+mn-lt"/>
                <a:ea typeface="+mn-ea"/>
                <a:cs typeface="+mn-cs"/>
              </a:rPr>
              <a:t>This graphic indicates the number of deaths that </a:t>
            </a:r>
            <a:r>
              <a:rPr lang="en-GB" sz="1200" b="0" i="0" kern="1200" dirty="0" err="1">
                <a:solidFill>
                  <a:schemeClr val="tx1"/>
                </a:solidFill>
                <a:effectLst/>
                <a:latin typeface="+mn-lt"/>
                <a:ea typeface="+mn-ea"/>
                <a:cs typeface="+mn-cs"/>
              </a:rPr>
              <a:t>occured</a:t>
            </a:r>
            <a:r>
              <a:rPr lang="en-GB" sz="1200" b="0" i="0" kern="1200" dirty="0">
                <a:solidFill>
                  <a:schemeClr val="tx1"/>
                </a:solidFill>
                <a:effectLst/>
                <a:latin typeface="+mn-lt"/>
                <a:ea typeface="+mn-ea"/>
                <a:cs typeface="+mn-cs"/>
              </a:rPr>
              <a:t> from preventable diseases (in blue), those that were the results of wounds (in red), and those due to other causes (in black).</a:t>
            </a:r>
          </a:p>
          <a:p>
            <a:r>
              <a:rPr lang="en-GB" sz="1200" b="0" i="0" kern="1200" dirty="0">
                <a:solidFill>
                  <a:schemeClr val="tx1"/>
                </a:solidFill>
                <a:effectLst/>
                <a:latin typeface="+mn-lt"/>
                <a:ea typeface="+mn-ea"/>
                <a:cs typeface="+mn-cs"/>
              </a:rPr>
              <a:t>The legend reads:</a:t>
            </a:r>
          </a:p>
          <a:p>
            <a:r>
              <a:rPr lang="en-GB" dirty="0">
                <a:effectLst/>
              </a:rPr>
              <a:t>The Areas of the blue, red, &amp; black wedges are each measured from the centre as the common vertex.</a:t>
            </a:r>
          </a:p>
          <a:p>
            <a:r>
              <a:rPr lang="en-GB" dirty="0">
                <a:effectLst/>
              </a:rPr>
              <a:t>The blue wedges measured from the centre of the circle represent area for area the deaths from Preventable or Mitigable Zymotic diseases, the red wedges measured from the centre the deaths from wounds, &amp; the black wedges measured from the centre the deaths from all other causes.</a:t>
            </a:r>
          </a:p>
          <a:p>
            <a:r>
              <a:rPr lang="en-GB" dirty="0">
                <a:effectLst/>
              </a:rPr>
              <a:t>The black line across the red triangle in Nov. 1854 marks the boundary of the deaths from all other causes during the month.</a:t>
            </a:r>
          </a:p>
          <a:p>
            <a:r>
              <a:rPr lang="en-GB" dirty="0">
                <a:effectLst/>
              </a:rPr>
              <a:t>In October 1854, &amp; April 1855, the black area coincides with the red, in January &amp; February 1856, the blue coincides with the black.</a:t>
            </a:r>
          </a:p>
          <a:p>
            <a:r>
              <a:rPr lang="en-GB" dirty="0">
                <a:effectLst/>
              </a:rPr>
              <a:t>The entire areas may be compared by following the blue, the red, &amp; the black lines enclosing them.</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5</a:t>
            </a:fld>
            <a:endParaRPr lang="en-US"/>
          </a:p>
        </p:txBody>
      </p:sp>
    </p:spTree>
    <p:extLst>
      <p:ext uri="{BB962C8B-B14F-4D97-AF65-F5344CB8AC3E}">
        <p14:creationId xmlns:p14="http://schemas.microsoft.com/office/powerpoint/2010/main" val="1014441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Possibly the best known dynamic and interactive graph is Hans </a:t>
            </a:r>
            <a:r>
              <a:rPr lang="en-GB" dirty="0" err="1"/>
              <a:t>Rosling’s</a:t>
            </a:r>
            <a:r>
              <a:rPr lang="en-GB" dirty="0"/>
              <a:t> </a:t>
            </a:r>
            <a:r>
              <a:rPr lang="en-GB" dirty="0" err="1"/>
              <a:t>Gapminder</a:t>
            </a:r>
            <a:r>
              <a:rPr lang="en-GB" dirty="0"/>
              <a:t> (</a:t>
            </a:r>
            <a:r>
              <a:rPr lang="en-GB" dirty="0" err="1"/>
              <a:t>www.gapminder.org</a:t>
            </a:r>
            <a:r>
              <a:rPr lang="en-GB" dirty="0"/>
              <a:t>) https://</a:t>
            </a:r>
            <a:r>
              <a:rPr lang="en-GB" dirty="0" err="1"/>
              <a:t>www.gapminder.org</a:t>
            </a:r>
            <a:r>
              <a:rPr lang="en-GB" dirty="0"/>
              <a:t>/tools/#$chart-type=</a:t>
            </a:r>
            <a:r>
              <a:rPr lang="en-GB" dirty="0" err="1"/>
              <a:t>bubbles&amp;url</a:t>
            </a:r>
            <a:r>
              <a:rPr lang="en-GB" dirty="0"/>
              <a:t>=v1</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6</a:t>
            </a:fld>
            <a:endParaRPr lang="en-US"/>
          </a:p>
        </p:txBody>
      </p:sp>
    </p:spTree>
    <p:extLst>
      <p:ext uri="{BB962C8B-B14F-4D97-AF65-F5344CB8AC3E}">
        <p14:creationId xmlns:p14="http://schemas.microsoft.com/office/powerpoint/2010/main" val="1887186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wall of the Memorial is 246-foot-9-inch (75.21 m) long and composed of 72 </a:t>
            </a:r>
            <a:r>
              <a:rPr lang="en-GB" sz="1200" b="0" i="0" u="none" strike="noStrike" kern="1200" dirty="0">
                <a:solidFill>
                  <a:schemeClr val="tx1"/>
                </a:solidFill>
                <a:effectLst/>
                <a:latin typeface="+mn-lt"/>
                <a:ea typeface="+mn-ea"/>
                <a:cs typeface="+mn-cs"/>
                <a:hlinkClick r:id="rId3" tooltip="Gabbro"/>
              </a:rPr>
              <a:t>black granite</a:t>
            </a:r>
            <a:r>
              <a:rPr lang="en-GB" sz="1200" b="0" i="0" kern="1200" dirty="0">
                <a:solidFill>
                  <a:schemeClr val="tx1"/>
                </a:solidFill>
                <a:effectLst/>
                <a:latin typeface="+mn-lt"/>
                <a:ea typeface="+mn-ea"/>
                <a:cs typeface="+mn-cs"/>
              </a:rPr>
              <a:t> panels, 70 of which are inscribed, polished to a high finish, with the names of the men and women being </a:t>
            </a:r>
            <a:r>
              <a:rPr lang="en-GB" sz="1200" b="0" i="0" kern="1200" dirty="0" err="1">
                <a:solidFill>
                  <a:schemeClr val="tx1"/>
                </a:solidFill>
                <a:effectLst/>
                <a:latin typeface="+mn-lt"/>
                <a:ea typeface="+mn-ea"/>
                <a:cs typeface="+mn-cs"/>
              </a:rPr>
              <a:t>honored</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Vietnam Veterans Memorial (U.S. National Park Service)</a:t>
            </a:r>
            <a:r>
              <a:rPr lang="en-GB" sz="1200" b="0" i="0" kern="1200" dirty="0">
                <a:solidFill>
                  <a:schemeClr val="tx1"/>
                </a:solidFill>
                <a:effectLst/>
                <a:latin typeface="+mn-lt"/>
                <a:ea typeface="+mn-ea"/>
                <a:cs typeface="+mn-cs"/>
              </a:rPr>
              <a:t> </a:t>
            </a:r>
            <a:r>
              <a:rPr lang="en-GB" sz="1200" b="0" i="0" u="none" strike="noStrike" kern="1200" baseline="30000" dirty="0">
                <a:solidFill>
                  <a:schemeClr val="tx1"/>
                </a:solidFill>
                <a:effectLst/>
                <a:latin typeface="+mn-lt"/>
                <a:ea typeface="+mn-ea"/>
                <a:cs typeface="+mn-cs"/>
                <a:hlinkClick r:id="rId5"/>
              </a:rPr>
              <a:t>[2]</a:t>
            </a:r>
            <a:r>
              <a:rPr lang="en-GB" sz="1200" b="0" i="0" u="none" strike="noStrike" kern="1200" baseline="30000" dirty="0">
                <a:solidFill>
                  <a:schemeClr val="tx1"/>
                </a:solidFill>
                <a:effectLst/>
                <a:latin typeface="+mn-lt"/>
                <a:ea typeface="+mn-ea"/>
                <a:cs typeface="+mn-cs"/>
                <a:hlinkClick r:id="rId6"/>
              </a:rPr>
              <a:t>[3]</a:t>
            </a:r>
            <a:r>
              <a:rPr lang="en-GB" sz="1200" b="0" i="0" kern="1200" dirty="0">
                <a:solidFill>
                  <a:schemeClr val="tx1"/>
                </a:solidFill>
                <a:effectLst/>
                <a:latin typeface="+mn-lt"/>
                <a:ea typeface="+mn-ea"/>
                <a:cs typeface="+mn-cs"/>
              </a:rPr>
              <a:t> The walls are sunken into the ground, with the earth behind them. At their highest point (the apex where they meet), they are 10.1 feet (3.1 m) tall, and they taper to a height of 8 inches (200 mm) at their extremities. Symbolically, this is described as a "wound that is closed and healing"   designed by </a:t>
            </a:r>
            <a:r>
              <a:rPr lang="en-GB" sz="1200" b="0" i="0" u="none" strike="noStrike" kern="1200" dirty="0">
                <a:solidFill>
                  <a:schemeClr val="tx1"/>
                </a:solidFill>
                <a:effectLst/>
                <a:latin typeface="+mn-lt"/>
                <a:ea typeface="+mn-ea"/>
                <a:cs typeface="+mn-cs"/>
                <a:hlinkClick r:id="rId7" tooltip="Maya Lin"/>
              </a:rPr>
              <a:t>Maya Lin</a:t>
            </a:r>
            <a:r>
              <a:rPr lang="en-GB" sz="1200" b="0" i="0" kern="1200" dirty="0">
                <a:solidFill>
                  <a:schemeClr val="tx1"/>
                </a:solidFill>
                <a:effectLst/>
                <a:latin typeface="+mn-lt"/>
                <a:ea typeface="+mn-ea"/>
                <a:cs typeface="+mn-cs"/>
              </a:rPr>
              <a:t>.</a:t>
            </a:r>
            <a:r>
              <a:rPr lang="en-GB" sz="1200" b="0" i="0" u="sng" kern="1200" baseline="30000" dirty="0">
                <a:solidFill>
                  <a:schemeClr val="tx1"/>
                </a:solidFill>
                <a:effectLst/>
                <a:latin typeface="+mn-lt"/>
                <a:ea typeface="+mn-ea"/>
                <a:cs typeface="+mn-cs"/>
                <a:hlinkClick r:id="rId8"/>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9</a:t>
            </a:fld>
            <a:endParaRPr lang="en-US"/>
          </a:p>
        </p:txBody>
      </p:sp>
    </p:spTree>
    <p:extLst>
      <p:ext uri="{BB962C8B-B14F-4D97-AF65-F5344CB8AC3E}">
        <p14:creationId xmlns:p14="http://schemas.microsoft.com/office/powerpoint/2010/main" val="448207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multiple. (</a:t>
            </a:r>
            <a:r>
              <a:rPr lang="en-GB" sz="1200" b="0" i="0" kern="1200" dirty="0">
                <a:solidFill>
                  <a:schemeClr val="tx1"/>
                </a:solidFill>
                <a:effectLst/>
                <a:latin typeface="+mn-lt"/>
                <a:ea typeface="+mn-ea"/>
                <a:cs typeface="+mn-cs"/>
              </a:rPr>
              <a:t>Persons with gainful occupations and attending school, Walker (1874). Same X axis, different y axis.  Great of instant comparisons.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10</a:t>
            </a:fld>
            <a:endParaRPr lang="en-US"/>
          </a:p>
        </p:txBody>
      </p:sp>
    </p:spTree>
    <p:extLst>
      <p:ext uri="{BB962C8B-B14F-4D97-AF65-F5344CB8AC3E}">
        <p14:creationId xmlns:p14="http://schemas.microsoft.com/office/powerpoint/2010/main" val="3158103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Violin-plots showing the median (black dot) and distribution of </a:t>
            </a:r>
            <a:r>
              <a:rPr lang="en-GB" dirty="0" err="1"/>
              <a:t>scRNA-seq</a:t>
            </a:r>
            <a:r>
              <a:rPr lang="en-GB" dirty="0"/>
              <a:t> gene expression (unique molecular identifier [UMI] count) across different replicates and species. (D)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12</a:t>
            </a:fld>
            <a:endParaRPr lang="en-US"/>
          </a:p>
        </p:txBody>
      </p:sp>
    </p:spTree>
    <p:extLst>
      <p:ext uri="{BB962C8B-B14F-4D97-AF65-F5344CB8AC3E}">
        <p14:creationId xmlns:p14="http://schemas.microsoft.com/office/powerpoint/2010/main" val="3668551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Comparison of plotting methods using simulated data. One simulated dataset is shown on the left half and another simulated dataset is shown on the right half of the figure. The parallel coordinate plots (subplots C) show a critical difference at the gene-level between the datasets. Namely, the left dataset is composed of genes with small replicate variation and large treatment group variation (suggesting DEGs), while the right dataset is composed of genes with similar variation between replicates and treatment groups (not suggesting DEGs). We cannot see this gene-level difference with the boxplots and MDS plots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13</a:t>
            </a:fld>
            <a:endParaRPr lang="en-US"/>
          </a:p>
        </p:txBody>
      </p:sp>
    </p:spTree>
    <p:extLst>
      <p:ext uri="{BB962C8B-B14F-4D97-AF65-F5344CB8AC3E}">
        <p14:creationId xmlns:p14="http://schemas.microsoft.com/office/powerpoint/2010/main" val="679335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AF5-AD20-4C7F-B850-5ABD23F42B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805EEB-B7C5-0D5A-B5DF-F7547130F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4E089BD-EACC-678B-DD61-BB247BF3C1B0}"/>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5" name="Footer Placeholder 4">
            <a:extLst>
              <a:ext uri="{FF2B5EF4-FFF2-40B4-BE49-F238E27FC236}">
                <a16:creationId xmlns:a16="http://schemas.microsoft.com/office/drawing/2014/main" id="{9113F7B6-E424-1580-9972-5855C810D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B877E-0CF3-739A-157E-13468D6A2E01}"/>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67538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82C8-7D68-CD26-EB70-2653DCEAC40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040B14-FB38-B59D-9467-D038E80BEA7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6573D-68D1-15C3-512A-C8E074B252EC}"/>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5" name="Footer Placeholder 4">
            <a:extLst>
              <a:ext uri="{FF2B5EF4-FFF2-40B4-BE49-F238E27FC236}">
                <a16:creationId xmlns:a16="http://schemas.microsoft.com/office/drawing/2014/main" id="{BA12596A-8B23-0EC9-22D2-9B26042F3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81BAE-2CA3-5213-C424-935875E1229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504887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64672C-7870-C30B-F65E-74167C4DD1F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0F0BF0-0CA4-B552-4C52-BC92705C2C9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94B7F8-20AE-CA9F-E8CB-B92AFD665EED}"/>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5" name="Footer Placeholder 4">
            <a:extLst>
              <a:ext uri="{FF2B5EF4-FFF2-40B4-BE49-F238E27FC236}">
                <a16:creationId xmlns:a16="http://schemas.microsoft.com/office/drawing/2014/main" id="{4019BCB3-DEBA-383B-1609-E9DAA310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CFBD6-E543-D1C3-C018-9EE836366E5F}"/>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58351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A0AE-B8A5-47AB-0FCA-E6CCB31D6E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9B8094-2CEF-7A21-7319-C5A8B0CE51B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0FEE6B-EE4D-780D-7993-FE19BC8C880A}"/>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5" name="Footer Placeholder 4">
            <a:extLst>
              <a:ext uri="{FF2B5EF4-FFF2-40B4-BE49-F238E27FC236}">
                <a16:creationId xmlns:a16="http://schemas.microsoft.com/office/drawing/2014/main" id="{9C994356-4C7E-934C-59BE-8706F845C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EA3D5-772D-A398-EDDE-50B74E804F4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09177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4C2F-46C3-A93D-1D6F-36401B816E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42B0A0-43A1-1290-DB40-1A5CBE46B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B4E1AD-25F4-33BD-6E25-B6011D271CB0}"/>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5" name="Footer Placeholder 4">
            <a:extLst>
              <a:ext uri="{FF2B5EF4-FFF2-40B4-BE49-F238E27FC236}">
                <a16:creationId xmlns:a16="http://schemas.microsoft.com/office/drawing/2014/main" id="{8791626F-0C5E-3AFF-AC67-CB2506483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995FF-10C8-0895-AC5C-8C8213DB6BE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92995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32BC-9F8C-2787-D2FA-E7CEE3D240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05776B-CFEF-CCD3-2D19-6801B7B3AD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212BEB3-6078-8B62-D243-58F94867D6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00624D-7610-1825-DBA3-B8A2BF6A1063}"/>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6" name="Footer Placeholder 5">
            <a:extLst>
              <a:ext uri="{FF2B5EF4-FFF2-40B4-BE49-F238E27FC236}">
                <a16:creationId xmlns:a16="http://schemas.microsoft.com/office/drawing/2014/main" id="{9F5862A3-0C3D-C80C-5484-B7551560F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99E8D-5288-B3A9-079C-3DF50A978933}"/>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91353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C7EC-DC2C-4AAB-E3EE-C93B759C14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FA8188-2222-752F-A007-3D8765B72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A113541-A2A6-9E11-C5B7-17DF8C8987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1F058E-2E1C-DCD5-CE25-45F7D4A1DB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7E01C5-E0BF-86EF-6754-B28E607450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52FD167-C592-0955-4AA5-99976C3C83DB}"/>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8" name="Footer Placeholder 7">
            <a:extLst>
              <a:ext uri="{FF2B5EF4-FFF2-40B4-BE49-F238E27FC236}">
                <a16:creationId xmlns:a16="http://schemas.microsoft.com/office/drawing/2014/main" id="{363B6AFB-D4B5-8115-7E43-40AD21F484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F489B-9134-D631-12DD-8DB40E73496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86950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F66F-3585-EE10-4190-12C2C4E86F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407C09A-CA16-60F6-5556-B86B77691F9B}"/>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4" name="Footer Placeholder 3">
            <a:extLst>
              <a:ext uri="{FF2B5EF4-FFF2-40B4-BE49-F238E27FC236}">
                <a16:creationId xmlns:a16="http://schemas.microsoft.com/office/drawing/2014/main" id="{8F00CB79-2079-63ED-1F58-EC68D6400E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A370C8-017A-6F71-2222-4F3B2738C4D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50176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C70EC-BB58-5F27-F37D-C412313D4A21}"/>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3" name="Footer Placeholder 2">
            <a:extLst>
              <a:ext uri="{FF2B5EF4-FFF2-40B4-BE49-F238E27FC236}">
                <a16:creationId xmlns:a16="http://schemas.microsoft.com/office/drawing/2014/main" id="{967A64A7-C2A1-9708-DB79-6EF0E6F72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B09EF3-99BB-C219-8816-2816C31FFA0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70266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721E-79BB-6BF8-EBA0-CB7152F8B8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61F9B4-77B2-BBFC-E2AD-AD9297C15A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EE29F14-5D1B-A150-80EB-7AE4BA4C8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4C3959-F99D-CB41-0E04-DB870D09607A}"/>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6" name="Footer Placeholder 5">
            <a:extLst>
              <a:ext uri="{FF2B5EF4-FFF2-40B4-BE49-F238E27FC236}">
                <a16:creationId xmlns:a16="http://schemas.microsoft.com/office/drawing/2014/main" id="{B317B49A-1695-862F-1E83-A6EF873E7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BD5C3-A005-2E47-EE2D-6E0980FF72B4}"/>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54594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1996-5CEF-D1FA-3161-6967AB937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16E393E-D442-03D2-1704-AA2CAF41C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0D9FF-267F-51DA-8D9C-E753E1AB9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93D4E-D9EC-1B47-E1A2-7EEF1D41E059}"/>
              </a:ext>
            </a:extLst>
          </p:cNvPr>
          <p:cNvSpPr>
            <a:spLocks noGrp="1"/>
          </p:cNvSpPr>
          <p:nvPr>
            <p:ph type="dt" sz="half" idx="10"/>
          </p:nvPr>
        </p:nvSpPr>
        <p:spPr/>
        <p:txBody>
          <a:bodyPr/>
          <a:lstStyle/>
          <a:p>
            <a:fld id="{74003902-28EE-FA4F-BD65-2BD39A68567F}" type="datetimeFigureOut">
              <a:rPr lang="en-US" smtClean="0"/>
              <a:t>8/5/22</a:t>
            </a:fld>
            <a:endParaRPr lang="en-US"/>
          </a:p>
        </p:txBody>
      </p:sp>
      <p:sp>
        <p:nvSpPr>
          <p:cNvPr id="6" name="Footer Placeholder 5">
            <a:extLst>
              <a:ext uri="{FF2B5EF4-FFF2-40B4-BE49-F238E27FC236}">
                <a16:creationId xmlns:a16="http://schemas.microsoft.com/office/drawing/2014/main" id="{A1A97F84-7285-48BF-F72C-DD2462845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203D-F49F-DB70-16B1-43B50C50F31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04489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E161-7CEF-B829-02BF-A2E741AC7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5DDC3D-0717-B80C-0BA6-8F64CFA415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6B0BA4-4E20-E84B-7EB9-23F4E46005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03902-28EE-FA4F-BD65-2BD39A68567F}" type="datetimeFigureOut">
              <a:rPr lang="en-US" smtClean="0"/>
              <a:t>8/5/22</a:t>
            </a:fld>
            <a:endParaRPr lang="en-US"/>
          </a:p>
        </p:txBody>
      </p:sp>
      <p:sp>
        <p:nvSpPr>
          <p:cNvPr id="5" name="Footer Placeholder 4">
            <a:extLst>
              <a:ext uri="{FF2B5EF4-FFF2-40B4-BE49-F238E27FC236}">
                <a16:creationId xmlns:a16="http://schemas.microsoft.com/office/drawing/2014/main" id="{E97A01BF-DC4B-3958-B93E-D6ADE02434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2F5936-A2C6-4CE7-9729-80C4E3C52C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60647-E9C5-9A4F-9BD6-04BC59E63F61}" type="slidenum">
              <a:rPr lang="en-US" smtClean="0"/>
              <a:t>‹#›</a:t>
            </a:fld>
            <a:endParaRPr lang="en-US"/>
          </a:p>
        </p:txBody>
      </p:sp>
    </p:spTree>
    <p:extLst>
      <p:ext uri="{BB962C8B-B14F-4D97-AF65-F5344CB8AC3E}">
        <p14:creationId xmlns:p14="http://schemas.microsoft.com/office/powerpoint/2010/main" val="391841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en.wikipedia.org/wiki/Illustration" TargetMode="Externa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9340F1-234C-FC31-BB7A-E04681A41C72}"/>
              </a:ext>
            </a:extLst>
          </p:cNvPr>
          <p:cNvSpPr txBox="1"/>
          <p:nvPr/>
        </p:nvSpPr>
        <p:spPr>
          <a:xfrm>
            <a:off x="3727938" y="1828800"/>
            <a:ext cx="3249608" cy="584775"/>
          </a:xfrm>
          <a:prstGeom prst="rect">
            <a:avLst/>
          </a:prstGeom>
          <a:noFill/>
        </p:spPr>
        <p:txBody>
          <a:bodyPr wrap="none" rtlCol="0">
            <a:spAutoFit/>
          </a:bodyPr>
          <a:lstStyle/>
          <a:p>
            <a:r>
              <a:rPr lang="en-US" sz="3200" b="1" dirty="0"/>
              <a:t>Data presentation</a:t>
            </a:r>
          </a:p>
        </p:txBody>
      </p:sp>
    </p:spTree>
    <p:extLst>
      <p:ext uri="{BB962C8B-B14F-4D97-AF65-F5344CB8AC3E}">
        <p14:creationId xmlns:p14="http://schemas.microsoft.com/office/powerpoint/2010/main" val="134230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975E70-107C-74E8-11A1-371F681ED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213" y="0"/>
            <a:ext cx="5235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85481-A300-2485-18D6-3A9430A3924B}"/>
              </a:ext>
            </a:extLst>
          </p:cNvPr>
          <p:cNvSpPr txBox="1"/>
          <p:nvPr/>
        </p:nvSpPr>
        <p:spPr>
          <a:xfrm>
            <a:off x="2602523" y="1294228"/>
            <a:ext cx="5233182" cy="1477328"/>
          </a:xfrm>
          <a:prstGeom prst="rect">
            <a:avLst/>
          </a:prstGeom>
          <a:noFill/>
        </p:spPr>
        <p:txBody>
          <a:bodyPr wrap="square" rtlCol="0">
            <a:spAutoFit/>
          </a:bodyPr>
          <a:lstStyle/>
          <a:p>
            <a:r>
              <a:rPr lang="en-US" dirty="0"/>
              <a:t>Chart Junk.</a:t>
            </a:r>
          </a:p>
          <a:p>
            <a:endParaRPr lang="en-US" dirty="0"/>
          </a:p>
          <a:p>
            <a:r>
              <a:rPr lang="en-US" dirty="0"/>
              <a:t>The data: ink ratio</a:t>
            </a:r>
          </a:p>
          <a:p>
            <a:endParaRPr lang="en-US" dirty="0"/>
          </a:p>
          <a:p>
            <a:r>
              <a:rPr lang="en-US" dirty="0"/>
              <a:t>Is your object really necessary?</a:t>
            </a:r>
          </a:p>
        </p:txBody>
      </p:sp>
    </p:spTree>
    <p:extLst>
      <p:ext uri="{BB962C8B-B14F-4D97-AF65-F5344CB8AC3E}">
        <p14:creationId xmlns:p14="http://schemas.microsoft.com/office/powerpoint/2010/main" val="182753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C80ED-050B-E4C1-EFCD-3BB116BC9689}"/>
              </a:ext>
            </a:extLst>
          </p:cNvPr>
          <p:cNvPicPr>
            <a:picLocks noChangeAspect="1"/>
          </p:cNvPicPr>
          <p:nvPr/>
        </p:nvPicPr>
        <p:blipFill>
          <a:blip r:embed="rId3"/>
          <a:stretch>
            <a:fillRect/>
          </a:stretch>
        </p:blipFill>
        <p:spPr>
          <a:xfrm>
            <a:off x="425355" y="717452"/>
            <a:ext cx="5670645" cy="5845126"/>
          </a:xfrm>
          <a:prstGeom prst="rect">
            <a:avLst/>
          </a:prstGeom>
        </p:spPr>
      </p:pic>
    </p:spTree>
    <p:extLst>
      <p:ext uri="{BB962C8B-B14F-4D97-AF65-F5344CB8AC3E}">
        <p14:creationId xmlns:p14="http://schemas.microsoft.com/office/powerpoint/2010/main" val="256573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 1">
            <a:extLst>
              <a:ext uri="{FF2B5EF4-FFF2-40B4-BE49-F238E27FC236}">
                <a16:creationId xmlns:a16="http://schemas.microsoft.com/office/drawing/2014/main" id="{5A1A87A1-EFA2-B9FC-A589-CF0AC3F6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28" y="0"/>
            <a:ext cx="6478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1D193-2689-0308-80F9-2FE6280A8696}"/>
              </a:ext>
            </a:extLst>
          </p:cNvPr>
          <p:cNvSpPr txBox="1"/>
          <p:nvPr/>
        </p:nvSpPr>
        <p:spPr>
          <a:xfrm>
            <a:off x="7480495" y="5753686"/>
            <a:ext cx="4026877" cy="923330"/>
          </a:xfrm>
          <a:prstGeom prst="rect">
            <a:avLst/>
          </a:prstGeom>
          <a:noFill/>
        </p:spPr>
        <p:txBody>
          <a:bodyPr wrap="square">
            <a:spAutoFit/>
          </a:bodyPr>
          <a:lstStyle/>
          <a:p>
            <a:r>
              <a:rPr lang="en-US" dirty="0"/>
              <a:t>https://</a:t>
            </a:r>
            <a:r>
              <a:rPr lang="en-US" dirty="0" err="1"/>
              <a:t>bmcbioinformatics.biomedcentral.com</a:t>
            </a:r>
            <a:r>
              <a:rPr lang="en-US" dirty="0"/>
              <a:t>/articles/10.1186/s12859-019-2968-1</a:t>
            </a:r>
          </a:p>
        </p:txBody>
      </p:sp>
    </p:spTree>
    <p:extLst>
      <p:ext uri="{BB962C8B-B14F-4D97-AF65-F5344CB8AC3E}">
        <p14:creationId xmlns:p14="http://schemas.microsoft.com/office/powerpoint/2010/main" val="3439651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 7">
            <a:extLst>
              <a:ext uri="{FF2B5EF4-FFF2-40B4-BE49-F238E27FC236}">
                <a16:creationId xmlns:a16="http://schemas.microsoft.com/office/drawing/2014/main" id="{CAECBDC3-3A87-A463-4CA9-65D1CBB50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67" y="0"/>
            <a:ext cx="7431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93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8A7333-E783-458F-E2A2-2B5C1347F192}"/>
              </a:ext>
            </a:extLst>
          </p:cNvPr>
          <p:cNvSpPr txBox="1"/>
          <p:nvPr/>
        </p:nvSpPr>
        <p:spPr>
          <a:xfrm>
            <a:off x="1789889" y="466927"/>
            <a:ext cx="8315418" cy="707886"/>
          </a:xfrm>
          <a:prstGeom prst="rect">
            <a:avLst/>
          </a:prstGeom>
          <a:noFill/>
        </p:spPr>
        <p:txBody>
          <a:bodyPr wrap="none" rtlCol="0">
            <a:spAutoFit/>
          </a:bodyPr>
          <a:lstStyle/>
          <a:p>
            <a:r>
              <a:rPr lang="en-US" sz="4000" b="1" dirty="0"/>
              <a:t>Common plot types for biological data</a:t>
            </a:r>
          </a:p>
        </p:txBody>
      </p:sp>
    </p:spTree>
    <p:extLst>
      <p:ext uri="{BB962C8B-B14F-4D97-AF65-F5344CB8AC3E}">
        <p14:creationId xmlns:p14="http://schemas.microsoft.com/office/powerpoint/2010/main" val="3743531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BED9A42-E532-BD85-9E21-9B3FFC39E7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67" r="52717" b="-943"/>
          <a:stretch/>
        </p:blipFill>
        <p:spPr bwMode="auto">
          <a:xfrm>
            <a:off x="450574" y="485485"/>
            <a:ext cx="6228521" cy="5543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0029E8-47EF-F07A-2AC7-E1BC19197B4F}"/>
              </a:ext>
            </a:extLst>
          </p:cNvPr>
          <p:cNvSpPr txBox="1"/>
          <p:nvPr/>
        </p:nvSpPr>
        <p:spPr>
          <a:xfrm>
            <a:off x="6096000" y="5428496"/>
            <a:ext cx="6096000" cy="1200329"/>
          </a:xfrm>
          <a:prstGeom prst="rect">
            <a:avLst/>
          </a:prstGeom>
          <a:noFill/>
        </p:spPr>
        <p:txBody>
          <a:bodyPr wrap="square">
            <a:spAutoFit/>
          </a:bodyPr>
          <a:lstStyle/>
          <a:p>
            <a:r>
              <a:rPr lang="en-GB" b="0" i="0" u="none" strike="noStrike" dirty="0">
                <a:effectLst/>
                <a:latin typeface="NexusSans"/>
              </a:rPr>
              <a:t>Li et al., (2016) High-Resolution Expression Map of the Arabidopsis Root Reveals Alternative Splicing and lincRNA </a:t>
            </a:r>
            <a:r>
              <a:rPr lang="en-GB" b="0" i="0" u="none" strike="noStrike" dirty="0" err="1">
                <a:effectLst/>
                <a:latin typeface="NexusSans"/>
              </a:rPr>
              <a:t>Regulation,Developmental</a:t>
            </a:r>
            <a:r>
              <a:rPr lang="en-GB" b="0" i="0" u="none" strike="noStrike" dirty="0">
                <a:effectLst/>
                <a:latin typeface="NexusSans"/>
              </a:rPr>
              <a:t> Cell, 39 508-522, https://</a:t>
            </a:r>
            <a:r>
              <a:rPr lang="en-GB" b="0" i="0" u="none" strike="noStrike" dirty="0" err="1">
                <a:effectLst/>
                <a:latin typeface="NexusSans"/>
              </a:rPr>
              <a:t>doi.org</a:t>
            </a:r>
            <a:r>
              <a:rPr lang="en-GB" b="0" i="0" u="none" strike="noStrike" dirty="0">
                <a:effectLst/>
                <a:latin typeface="NexusSans"/>
              </a:rPr>
              <a:t>/10.1016/j.devcel.2016.10.012</a:t>
            </a:r>
            <a:endParaRPr lang="en-US" dirty="0"/>
          </a:p>
        </p:txBody>
      </p:sp>
      <p:sp>
        <p:nvSpPr>
          <p:cNvPr id="6" name="TextBox 5">
            <a:extLst>
              <a:ext uri="{FF2B5EF4-FFF2-40B4-BE49-F238E27FC236}">
                <a16:creationId xmlns:a16="http://schemas.microsoft.com/office/drawing/2014/main" id="{DCE88991-3A73-6A51-D2C5-CA505D2E300F}"/>
              </a:ext>
            </a:extLst>
          </p:cNvPr>
          <p:cNvSpPr txBox="1"/>
          <p:nvPr/>
        </p:nvSpPr>
        <p:spPr>
          <a:xfrm>
            <a:off x="2557670" y="300819"/>
            <a:ext cx="2277547" cy="523220"/>
          </a:xfrm>
          <a:prstGeom prst="rect">
            <a:avLst/>
          </a:prstGeom>
          <a:noFill/>
        </p:spPr>
        <p:txBody>
          <a:bodyPr wrap="none" rtlCol="0">
            <a:spAutoFit/>
          </a:bodyPr>
          <a:lstStyle/>
          <a:p>
            <a:r>
              <a:rPr lang="en-US" sz="2800" b="1" dirty="0"/>
              <a:t>Venn Diagram</a:t>
            </a:r>
          </a:p>
        </p:txBody>
      </p:sp>
      <p:pic>
        <p:nvPicPr>
          <p:cNvPr id="8196" name="Picture 4">
            <a:extLst>
              <a:ext uri="{FF2B5EF4-FFF2-40B4-BE49-F238E27FC236}">
                <a16:creationId xmlns:a16="http://schemas.microsoft.com/office/drawing/2014/main" id="{FAC54B25-4C32-18CC-A5E1-F4114CEE5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32" y="401524"/>
            <a:ext cx="3353536" cy="2263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0A0FB0-1E74-BC6C-A990-A429382CF13A}"/>
              </a:ext>
            </a:extLst>
          </p:cNvPr>
          <p:cNvSpPr txBox="1"/>
          <p:nvPr/>
        </p:nvSpPr>
        <p:spPr>
          <a:xfrm>
            <a:off x="1669774" y="5830957"/>
            <a:ext cx="1281185" cy="646331"/>
          </a:xfrm>
          <a:prstGeom prst="rect">
            <a:avLst/>
          </a:prstGeom>
          <a:noFill/>
        </p:spPr>
        <p:txBody>
          <a:bodyPr wrap="none" rtlCol="0">
            <a:spAutoFit/>
          </a:bodyPr>
          <a:lstStyle/>
          <a:p>
            <a:r>
              <a:rPr lang="en-US" sz="3600" b="1" dirty="0"/>
              <a:t>4 sets</a:t>
            </a:r>
          </a:p>
        </p:txBody>
      </p:sp>
      <p:sp>
        <p:nvSpPr>
          <p:cNvPr id="9" name="TextBox 8">
            <a:extLst>
              <a:ext uri="{FF2B5EF4-FFF2-40B4-BE49-F238E27FC236}">
                <a16:creationId xmlns:a16="http://schemas.microsoft.com/office/drawing/2014/main" id="{D1AFCEDE-5BBD-A211-0A83-C7F12EFC19C5}"/>
              </a:ext>
            </a:extLst>
          </p:cNvPr>
          <p:cNvSpPr txBox="1"/>
          <p:nvPr/>
        </p:nvSpPr>
        <p:spPr>
          <a:xfrm>
            <a:off x="8528728" y="2782669"/>
            <a:ext cx="1813638" cy="646331"/>
          </a:xfrm>
          <a:prstGeom prst="rect">
            <a:avLst/>
          </a:prstGeom>
          <a:noFill/>
        </p:spPr>
        <p:txBody>
          <a:bodyPr wrap="square">
            <a:spAutoFit/>
          </a:bodyPr>
          <a:lstStyle/>
          <a:p>
            <a:r>
              <a:rPr lang="en-US" sz="3600" b="1" dirty="0"/>
              <a:t>6 sets</a:t>
            </a:r>
          </a:p>
        </p:txBody>
      </p:sp>
    </p:spTree>
    <p:extLst>
      <p:ext uri="{BB962C8B-B14F-4D97-AF65-F5344CB8AC3E}">
        <p14:creationId xmlns:p14="http://schemas.microsoft.com/office/powerpoint/2010/main" val="277344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39FEC0-566C-A1AE-9E3C-8503CCBB9DDF}"/>
              </a:ext>
            </a:extLst>
          </p:cNvPr>
          <p:cNvPicPr>
            <a:picLocks noChangeAspect="1"/>
          </p:cNvPicPr>
          <p:nvPr/>
        </p:nvPicPr>
        <p:blipFill>
          <a:blip r:embed="rId3"/>
          <a:stretch>
            <a:fillRect/>
          </a:stretch>
        </p:blipFill>
        <p:spPr>
          <a:xfrm>
            <a:off x="0" y="211811"/>
            <a:ext cx="5379390" cy="6434378"/>
          </a:xfrm>
          <a:prstGeom prst="rect">
            <a:avLst/>
          </a:prstGeom>
        </p:spPr>
      </p:pic>
      <p:sp>
        <p:nvSpPr>
          <p:cNvPr id="2" name="TextBox 1">
            <a:extLst>
              <a:ext uri="{FF2B5EF4-FFF2-40B4-BE49-F238E27FC236}">
                <a16:creationId xmlns:a16="http://schemas.microsoft.com/office/drawing/2014/main" id="{B36299BB-2FA7-E18D-1932-F327A82C601A}"/>
              </a:ext>
            </a:extLst>
          </p:cNvPr>
          <p:cNvSpPr txBox="1"/>
          <p:nvPr/>
        </p:nvSpPr>
        <p:spPr>
          <a:xfrm>
            <a:off x="6021429" y="211811"/>
            <a:ext cx="2152064" cy="646331"/>
          </a:xfrm>
          <a:prstGeom prst="rect">
            <a:avLst/>
          </a:prstGeom>
          <a:noFill/>
        </p:spPr>
        <p:txBody>
          <a:bodyPr wrap="none" rtlCol="0">
            <a:spAutoFit/>
          </a:bodyPr>
          <a:lstStyle/>
          <a:p>
            <a:r>
              <a:rPr lang="en-US" sz="3600" b="1" dirty="0"/>
              <a:t>Heat plots</a:t>
            </a:r>
          </a:p>
        </p:txBody>
      </p:sp>
    </p:spTree>
    <p:extLst>
      <p:ext uri="{BB962C8B-B14F-4D97-AF65-F5344CB8AC3E}">
        <p14:creationId xmlns:p14="http://schemas.microsoft.com/office/powerpoint/2010/main" val="385385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1689535-D92C-F492-E1EF-7621C14B6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75" t="35874"/>
          <a:stretch/>
        </p:blipFill>
        <p:spPr bwMode="auto">
          <a:xfrm>
            <a:off x="486381" y="453455"/>
            <a:ext cx="7144049" cy="5951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FD6506-944A-DF26-DE18-931D49DFB4B1}"/>
              </a:ext>
            </a:extLst>
          </p:cNvPr>
          <p:cNvSpPr txBox="1"/>
          <p:nvPr/>
        </p:nvSpPr>
        <p:spPr>
          <a:xfrm>
            <a:off x="7801583" y="5720326"/>
            <a:ext cx="4390417" cy="954107"/>
          </a:xfrm>
          <a:prstGeom prst="rect">
            <a:avLst/>
          </a:prstGeom>
          <a:noFill/>
        </p:spPr>
        <p:txBody>
          <a:bodyPr wrap="square">
            <a:spAutoFit/>
          </a:bodyPr>
          <a:lstStyle/>
          <a:p>
            <a:r>
              <a:rPr lang="en-GB" sz="1400" b="0" i="0" u="none" strike="noStrike" dirty="0">
                <a:effectLst/>
                <a:latin typeface="NexusSans"/>
              </a:rPr>
              <a:t>Li et al., (2016) High-Resolution Expression Map of the Arabidopsis Root Reveals Alternative Splicing and lincRNA </a:t>
            </a:r>
            <a:r>
              <a:rPr lang="en-GB" sz="1400" b="0" i="0" u="none" strike="noStrike" dirty="0" err="1">
                <a:effectLst/>
                <a:latin typeface="NexusSans"/>
              </a:rPr>
              <a:t>Regulation,Developmental</a:t>
            </a:r>
            <a:r>
              <a:rPr lang="en-GB" sz="1400" b="0" i="0" u="none" strike="noStrike" dirty="0">
                <a:effectLst/>
                <a:latin typeface="NexusSans"/>
              </a:rPr>
              <a:t> Cell, 39 508-522, https://</a:t>
            </a:r>
            <a:r>
              <a:rPr lang="en-GB" sz="1400" b="0" i="0" u="none" strike="noStrike" dirty="0" err="1">
                <a:effectLst/>
                <a:latin typeface="NexusSans"/>
              </a:rPr>
              <a:t>doi.org</a:t>
            </a:r>
            <a:r>
              <a:rPr lang="en-GB" sz="1400" b="0" i="0" u="none" strike="noStrike" dirty="0">
                <a:effectLst/>
                <a:latin typeface="NexusSans"/>
              </a:rPr>
              <a:t>/10.1016/j.devcel.2016.10.012</a:t>
            </a:r>
            <a:endParaRPr lang="en-US" sz="1400" dirty="0"/>
          </a:p>
        </p:txBody>
      </p:sp>
      <p:sp>
        <p:nvSpPr>
          <p:cNvPr id="5" name="TextBox 4">
            <a:extLst>
              <a:ext uri="{FF2B5EF4-FFF2-40B4-BE49-F238E27FC236}">
                <a16:creationId xmlns:a16="http://schemas.microsoft.com/office/drawing/2014/main" id="{69BA8187-F656-4C1C-1B89-CD406F49D2F9}"/>
              </a:ext>
            </a:extLst>
          </p:cNvPr>
          <p:cNvSpPr txBox="1"/>
          <p:nvPr/>
        </p:nvSpPr>
        <p:spPr>
          <a:xfrm>
            <a:off x="5482358" y="138568"/>
            <a:ext cx="2319225" cy="584775"/>
          </a:xfrm>
          <a:prstGeom prst="rect">
            <a:avLst/>
          </a:prstGeom>
          <a:noFill/>
        </p:spPr>
        <p:txBody>
          <a:bodyPr wrap="none" rtlCol="0">
            <a:spAutoFit/>
          </a:bodyPr>
          <a:lstStyle/>
          <a:p>
            <a:r>
              <a:rPr lang="en-US" sz="3200" b="1" dirty="0"/>
              <a:t>Volcano plot</a:t>
            </a:r>
          </a:p>
        </p:txBody>
      </p:sp>
      <p:sp>
        <p:nvSpPr>
          <p:cNvPr id="6" name="TextBox 5">
            <a:extLst>
              <a:ext uri="{FF2B5EF4-FFF2-40B4-BE49-F238E27FC236}">
                <a16:creationId xmlns:a16="http://schemas.microsoft.com/office/drawing/2014/main" id="{F1431D70-CE4B-0A51-A0B7-72EEE87D374E}"/>
              </a:ext>
            </a:extLst>
          </p:cNvPr>
          <p:cNvSpPr txBox="1"/>
          <p:nvPr/>
        </p:nvSpPr>
        <p:spPr>
          <a:xfrm rot="16200000">
            <a:off x="-882488" y="3095215"/>
            <a:ext cx="2152962" cy="584775"/>
          </a:xfrm>
          <a:prstGeom prst="rect">
            <a:avLst/>
          </a:prstGeom>
          <a:noFill/>
        </p:spPr>
        <p:txBody>
          <a:bodyPr wrap="none" rtlCol="0">
            <a:spAutoFit/>
          </a:bodyPr>
          <a:lstStyle/>
          <a:p>
            <a:r>
              <a:rPr lang="en-US" sz="3200" dirty="0">
                <a:solidFill>
                  <a:srgbClr val="FF0000"/>
                </a:solidFill>
              </a:rPr>
              <a:t>Significance</a:t>
            </a:r>
          </a:p>
        </p:txBody>
      </p:sp>
      <p:sp>
        <p:nvSpPr>
          <p:cNvPr id="7" name="TextBox 6">
            <a:extLst>
              <a:ext uri="{FF2B5EF4-FFF2-40B4-BE49-F238E27FC236}">
                <a16:creationId xmlns:a16="http://schemas.microsoft.com/office/drawing/2014/main" id="{981709E4-983A-1E4C-8850-DC3BE47C6041}"/>
              </a:ext>
            </a:extLst>
          </p:cNvPr>
          <p:cNvSpPr txBox="1"/>
          <p:nvPr/>
        </p:nvSpPr>
        <p:spPr>
          <a:xfrm>
            <a:off x="2752414" y="6273225"/>
            <a:ext cx="1428404" cy="584775"/>
          </a:xfrm>
          <a:prstGeom prst="rect">
            <a:avLst/>
          </a:prstGeom>
          <a:noFill/>
        </p:spPr>
        <p:txBody>
          <a:bodyPr wrap="none" rtlCol="0">
            <a:spAutoFit/>
          </a:bodyPr>
          <a:lstStyle/>
          <a:p>
            <a:r>
              <a:rPr lang="en-US" sz="3200" dirty="0">
                <a:solidFill>
                  <a:srgbClr val="FF0000"/>
                </a:solidFill>
              </a:rPr>
              <a:t>Change</a:t>
            </a:r>
          </a:p>
        </p:txBody>
      </p:sp>
      <p:sp>
        <p:nvSpPr>
          <p:cNvPr id="8" name="TextBox 7">
            <a:extLst>
              <a:ext uri="{FF2B5EF4-FFF2-40B4-BE49-F238E27FC236}">
                <a16:creationId xmlns:a16="http://schemas.microsoft.com/office/drawing/2014/main" id="{5E63435F-B344-D49C-7692-CCA0032482AD}"/>
              </a:ext>
            </a:extLst>
          </p:cNvPr>
          <p:cNvSpPr txBox="1"/>
          <p:nvPr/>
        </p:nvSpPr>
        <p:spPr>
          <a:xfrm>
            <a:off x="8020806" y="1247114"/>
            <a:ext cx="3951970" cy="1754326"/>
          </a:xfrm>
          <a:prstGeom prst="rect">
            <a:avLst/>
          </a:prstGeom>
          <a:noFill/>
        </p:spPr>
        <p:txBody>
          <a:bodyPr wrap="square" rtlCol="0">
            <a:spAutoFit/>
          </a:bodyPr>
          <a:lstStyle/>
          <a:p>
            <a:r>
              <a:rPr lang="en-US" dirty="0"/>
              <a:t>‘Interesting’ things at the top outer edges</a:t>
            </a:r>
          </a:p>
          <a:p>
            <a:endParaRPr lang="en-US" dirty="0"/>
          </a:p>
          <a:p>
            <a:r>
              <a:rPr lang="en-US" dirty="0"/>
              <a:t>These are shaded by their change in splicing between to two cells types</a:t>
            </a:r>
          </a:p>
          <a:p>
            <a:r>
              <a:rPr lang="en-US" dirty="0"/>
              <a:t> PSI – percentage spliced in</a:t>
            </a:r>
          </a:p>
        </p:txBody>
      </p:sp>
    </p:spTree>
    <p:extLst>
      <p:ext uri="{BB962C8B-B14F-4D97-AF65-F5344CB8AC3E}">
        <p14:creationId xmlns:p14="http://schemas.microsoft.com/office/powerpoint/2010/main" val="3232203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649B1-6D87-DCD6-7DA7-27254A23B20B}"/>
              </a:ext>
            </a:extLst>
          </p:cNvPr>
          <p:cNvPicPr>
            <a:picLocks noChangeAspect="1"/>
          </p:cNvPicPr>
          <p:nvPr/>
        </p:nvPicPr>
        <p:blipFill>
          <a:blip r:embed="rId3"/>
          <a:stretch>
            <a:fillRect/>
          </a:stretch>
        </p:blipFill>
        <p:spPr>
          <a:xfrm>
            <a:off x="216335" y="238255"/>
            <a:ext cx="6372355" cy="5338693"/>
          </a:xfrm>
          <a:prstGeom prst="rect">
            <a:avLst/>
          </a:prstGeom>
        </p:spPr>
      </p:pic>
      <p:pic>
        <p:nvPicPr>
          <p:cNvPr id="7" name="Picture 6">
            <a:extLst>
              <a:ext uri="{FF2B5EF4-FFF2-40B4-BE49-F238E27FC236}">
                <a16:creationId xmlns:a16="http://schemas.microsoft.com/office/drawing/2014/main" id="{6EA45A3C-65AF-19F1-0FDB-C9DC1E58873D}"/>
              </a:ext>
            </a:extLst>
          </p:cNvPr>
          <p:cNvPicPr>
            <a:picLocks noChangeAspect="1"/>
          </p:cNvPicPr>
          <p:nvPr/>
        </p:nvPicPr>
        <p:blipFill>
          <a:blip r:embed="rId4"/>
          <a:stretch>
            <a:fillRect/>
          </a:stretch>
        </p:blipFill>
        <p:spPr>
          <a:xfrm>
            <a:off x="5398718" y="4489548"/>
            <a:ext cx="6793282" cy="2352366"/>
          </a:xfrm>
          <a:prstGeom prst="rect">
            <a:avLst/>
          </a:prstGeom>
        </p:spPr>
      </p:pic>
      <p:sp>
        <p:nvSpPr>
          <p:cNvPr id="8" name="TextBox 7">
            <a:extLst>
              <a:ext uri="{FF2B5EF4-FFF2-40B4-BE49-F238E27FC236}">
                <a16:creationId xmlns:a16="http://schemas.microsoft.com/office/drawing/2014/main" id="{2C4C66B1-F474-F145-946F-CAB045EC6A10}"/>
              </a:ext>
            </a:extLst>
          </p:cNvPr>
          <p:cNvSpPr txBox="1"/>
          <p:nvPr/>
        </p:nvSpPr>
        <p:spPr>
          <a:xfrm>
            <a:off x="7615825" y="764088"/>
            <a:ext cx="2807372" cy="584775"/>
          </a:xfrm>
          <a:prstGeom prst="rect">
            <a:avLst/>
          </a:prstGeom>
          <a:noFill/>
        </p:spPr>
        <p:txBody>
          <a:bodyPr wrap="none" rtlCol="0">
            <a:spAutoFit/>
          </a:bodyPr>
          <a:lstStyle/>
          <a:p>
            <a:r>
              <a:rPr lang="en-US" sz="3200" b="1" dirty="0"/>
              <a:t>Network charts</a:t>
            </a:r>
          </a:p>
        </p:txBody>
      </p:sp>
    </p:spTree>
    <p:extLst>
      <p:ext uri="{BB962C8B-B14F-4D97-AF65-F5344CB8AC3E}">
        <p14:creationId xmlns:p14="http://schemas.microsoft.com/office/powerpoint/2010/main" val="1662486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8129DC2-40A4-4013-7E50-7BF6DFB5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146" y="1605996"/>
            <a:ext cx="3730401" cy="430861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6A46384-EDBE-CE0A-C1BB-0F68A7E4F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53" y="557408"/>
            <a:ext cx="7774570" cy="5743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37EE13-D954-9D36-3492-4505E99C80C4}"/>
              </a:ext>
            </a:extLst>
          </p:cNvPr>
          <p:cNvSpPr txBox="1"/>
          <p:nvPr/>
        </p:nvSpPr>
        <p:spPr>
          <a:xfrm>
            <a:off x="3509426" y="188933"/>
            <a:ext cx="4735720" cy="523220"/>
          </a:xfrm>
          <a:prstGeom prst="rect">
            <a:avLst/>
          </a:prstGeom>
          <a:noFill/>
        </p:spPr>
        <p:txBody>
          <a:bodyPr wrap="none" rtlCol="0">
            <a:spAutoFit/>
          </a:bodyPr>
          <a:lstStyle/>
          <a:p>
            <a:r>
              <a:rPr lang="en-US" sz="2800" b="1" dirty="0"/>
              <a:t>First steps in data </a:t>
            </a:r>
            <a:r>
              <a:rPr lang="en-US" sz="2800" b="1" dirty="0" err="1"/>
              <a:t>visualisation</a:t>
            </a:r>
            <a:endParaRPr lang="en-US" sz="2800" b="1" dirty="0"/>
          </a:p>
        </p:txBody>
      </p:sp>
    </p:spTree>
    <p:extLst>
      <p:ext uri="{BB962C8B-B14F-4D97-AF65-F5344CB8AC3E}">
        <p14:creationId xmlns:p14="http://schemas.microsoft.com/office/powerpoint/2010/main" val="225296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732831-070D-D08F-91AD-1CE8D4D82700}"/>
              </a:ext>
            </a:extLst>
          </p:cNvPr>
          <p:cNvSpPr txBox="1"/>
          <p:nvPr/>
        </p:nvSpPr>
        <p:spPr>
          <a:xfrm>
            <a:off x="3281141" y="1108953"/>
            <a:ext cx="3878416" cy="707886"/>
          </a:xfrm>
          <a:prstGeom prst="rect">
            <a:avLst/>
          </a:prstGeom>
          <a:noFill/>
        </p:spPr>
        <p:txBody>
          <a:bodyPr wrap="square" rtlCol="0">
            <a:spAutoFit/>
          </a:bodyPr>
          <a:lstStyle/>
          <a:p>
            <a:r>
              <a:rPr lang="en-US" sz="4000" b="1" dirty="0"/>
              <a:t>Plotting </a:t>
            </a:r>
            <a:r>
              <a:rPr lang="en-US" sz="4000" b="1" dirty="0" err="1"/>
              <a:t>caveates</a:t>
            </a:r>
            <a:endParaRPr lang="en-US" sz="4000" b="1" dirty="0"/>
          </a:p>
        </p:txBody>
      </p:sp>
    </p:spTree>
    <p:extLst>
      <p:ext uri="{BB962C8B-B14F-4D97-AF65-F5344CB8AC3E}">
        <p14:creationId xmlns:p14="http://schemas.microsoft.com/office/powerpoint/2010/main" val="869764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2413EF-B12D-EE69-B745-5A10152ECD7D}"/>
              </a:ext>
            </a:extLst>
          </p:cNvPr>
          <p:cNvSpPr txBox="1"/>
          <p:nvPr/>
        </p:nvSpPr>
        <p:spPr>
          <a:xfrm>
            <a:off x="3975651" y="649357"/>
            <a:ext cx="5857461" cy="369332"/>
          </a:xfrm>
          <a:prstGeom prst="rect">
            <a:avLst/>
          </a:prstGeom>
          <a:noFill/>
        </p:spPr>
        <p:txBody>
          <a:bodyPr wrap="square" rtlCol="0">
            <a:spAutoFit/>
          </a:bodyPr>
          <a:lstStyle/>
          <a:p>
            <a:r>
              <a:rPr lang="en-US" dirty="0"/>
              <a:t>Why people  hate pie charts</a:t>
            </a:r>
          </a:p>
        </p:txBody>
      </p:sp>
      <p:sp>
        <p:nvSpPr>
          <p:cNvPr id="6" name="TextBox 5">
            <a:extLst>
              <a:ext uri="{FF2B5EF4-FFF2-40B4-BE49-F238E27FC236}">
                <a16:creationId xmlns:a16="http://schemas.microsoft.com/office/drawing/2014/main" id="{2406E386-EE86-D09F-B1B5-076CE58BA805}"/>
              </a:ext>
            </a:extLst>
          </p:cNvPr>
          <p:cNvSpPr txBox="1"/>
          <p:nvPr/>
        </p:nvSpPr>
        <p:spPr>
          <a:xfrm>
            <a:off x="384313" y="1387662"/>
            <a:ext cx="6096000" cy="1200329"/>
          </a:xfrm>
          <a:prstGeom prst="rect">
            <a:avLst/>
          </a:prstGeom>
          <a:noFill/>
        </p:spPr>
        <p:txBody>
          <a:bodyPr wrap="square">
            <a:spAutoFit/>
          </a:bodyPr>
          <a:lstStyle/>
          <a:p>
            <a:r>
              <a:rPr lang="en-GB" b="0" i="0" dirty="0">
                <a:solidFill>
                  <a:srgbClr val="555555"/>
                </a:solidFill>
                <a:effectLst/>
                <a:latin typeface="Raleway" panose="020F0502020204030204" pitchFamily="34" charset="0"/>
              </a:rPr>
              <a:t>Pie charts also allow less precise reading than some other charts, so it’s easy to dismiss them as worthless – but precision isn’t always the main goal, and they have other advantages</a:t>
            </a:r>
            <a:endParaRPr lang="en-US" dirty="0"/>
          </a:p>
        </p:txBody>
      </p:sp>
      <p:pic>
        <p:nvPicPr>
          <p:cNvPr id="8" name="Picture 7">
            <a:extLst>
              <a:ext uri="{FF2B5EF4-FFF2-40B4-BE49-F238E27FC236}">
                <a16:creationId xmlns:a16="http://schemas.microsoft.com/office/drawing/2014/main" id="{EC7137C2-F8B3-DB88-24E2-B0E0871F6B7B}"/>
              </a:ext>
            </a:extLst>
          </p:cNvPr>
          <p:cNvPicPr>
            <a:picLocks noChangeAspect="1"/>
          </p:cNvPicPr>
          <p:nvPr/>
        </p:nvPicPr>
        <p:blipFill>
          <a:blip r:embed="rId2"/>
          <a:stretch>
            <a:fillRect/>
          </a:stretch>
        </p:blipFill>
        <p:spPr>
          <a:xfrm>
            <a:off x="172830" y="2777483"/>
            <a:ext cx="4942717" cy="3520036"/>
          </a:xfrm>
          <a:prstGeom prst="rect">
            <a:avLst/>
          </a:prstGeom>
        </p:spPr>
      </p:pic>
    </p:spTree>
    <p:extLst>
      <p:ext uri="{BB962C8B-B14F-4D97-AF65-F5344CB8AC3E}">
        <p14:creationId xmlns:p14="http://schemas.microsoft.com/office/powerpoint/2010/main" val="3451559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ar-chart-types">
            <a:extLst>
              <a:ext uri="{FF2B5EF4-FFF2-40B4-BE49-F238E27FC236}">
                <a16:creationId xmlns:a16="http://schemas.microsoft.com/office/drawing/2014/main" id="{9ED4A25B-8161-5A61-B940-61DD5379C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256"/>
            <a:ext cx="12192000" cy="3021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73F120-700D-6954-6D59-AF81A28A8B40}"/>
              </a:ext>
            </a:extLst>
          </p:cNvPr>
          <p:cNvPicPr>
            <a:picLocks noChangeAspect="1"/>
          </p:cNvPicPr>
          <p:nvPr/>
        </p:nvPicPr>
        <p:blipFill>
          <a:blip r:embed="rId4"/>
          <a:stretch>
            <a:fillRect/>
          </a:stretch>
        </p:blipFill>
        <p:spPr>
          <a:xfrm>
            <a:off x="219765" y="3759269"/>
            <a:ext cx="4622800" cy="2705100"/>
          </a:xfrm>
          <a:prstGeom prst="rect">
            <a:avLst/>
          </a:prstGeom>
        </p:spPr>
      </p:pic>
      <p:pic>
        <p:nvPicPr>
          <p:cNvPr id="11" name="Picture 10">
            <a:extLst>
              <a:ext uri="{FF2B5EF4-FFF2-40B4-BE49-F238E27FC236}">
                <a16:creationId xmlns:a16="http://schemas.microsoft.com/office/drawing/2014/main" id="{7D7BAECD-442D-F989-ED1F-6FB27EC395FF}"/>
              </a:ext>
            </a:extLst>
          </p:cNvPr>
          <p:cNvPicPr>
            <a:picLocks noChangeAspect="1"/>
          </p:cNvPicPr>
          <p:nvPr/>
        </p:nvPicPr>
        <p:blipFill>
          <a:blip r:embed="rId5"/>
          <a:stretch>
            <a:fillRect/>
          </a:stretch>
        </p:blipFill>
        <p:spPr>
          <a:xfrm>
            <a:off x="6486132" y="3759269"/>
            <a:ext cx="4622800" cy="3094337"/>
          </a:xfrm>
          <a:prstGeom prst="rect">
            <a:avLst/>
          </a:prstGeom>
        </p:spPr>
      </p:pic>
      <p:sp>
        <p:nvSpPr>
          <p:cNvPr id="12" name="TextBox 11">
            <a:extLst>
              <a:ext uri="{FF2B5EF4-FFF2-40B4-BE49-F238E27FC236}">
                <a16:creationId xmlns:a16="http://schemas.microsoft.com/office/drawing/2014/main" id="{99B10B22-E0E1-4B52-66C0-03827CB787B3}"/>
              </a:ext>
            </a:extLst>
          </p:cNvPr>
          <p:cNvSpPr txBox="1"/>
          <p:nvPr/>
        </p:nvSpPr>
        <p:spPr>
          <a:xfrm>
            <a:off x="0" y="368924"/>
            <a:ext cx="2360070" cy="369332"/>
          </a:xfrm>
          <a:prstGeom prst="rect">
            <a:avLst/>
          </a:prstGeom>
          <a:noFill/>
        </p:spPr>
        <p:txBody>
          <a:bodyPr wrap="none" rtlCol="0">
            <a:spAutoFit/>
          </a:bodyPr>
          <a:lstStyle/>
          <a:p>
            <a:r>
              <a:rPr lang="en-US" dirty="0">
                <a:solidFill>
                  <a:srgbClr val="FF0000"/>
                </a:solidFill>
              </a:rPr>
              <a:t>Values of dotted blocks</a:t>
            </a:r>
          </a:p>
        </p:txBody>
      </p:sp>
      <p:sp>
        <p:nvSpPr>
          <p:cNvPr id="13" name="TextBox 12">
            <a:extLst>
              <a:ext uri="{FF2B5EF4-FFF2-40B4-BE49-F238E27FC236}">
                <a16:creationId xmlns:a16="http://schemas.microsoft.com/office/drawing/2014/main" id="{7E63FC66-BEC9-3458-D5D9-19B7D9878205}"/>
              </a:ext>
            </a:extLst>
          </p:cNvPr>
          <p:cNvSpPr txBox="1"/>
          <p:nvPr/>
        </p:nvSpPr>
        <p:spPr>
          <a:xfrm>
            <a:off x="32113" y="3595293"/>
            <a:ext cx="1690014" cy="369332"/>
          </a:xfrm>
          <a:prstGeom prst="rect">
            <a:avLst/>
          </a:prstGeom>
          <a:noFill/>
        </p:spPr>
        <p:txBody>
          <a:bodyPr wrap="none" rtlCol="0">
            <a:spAutoFit/>
          </a:bodyPr>
          <a:lstStyle/>
          <a:p>
            <a:r>
              <a:rPr lang="en-US" dirty="0">
                <a:solidFill>
                  <a:srgbClr val="FF0000"/>
                </a:solidFill>
              </a:rPr>
              <a:t>Ordering by size</a:t>
            </a:r>
          </a:p>
        </p:txBody>
      </p:sp>
      <p:sp>
        <p:nvSpPr>
          <p:cNvPr id="14" name="Rectangle 13">
            <a:extLst>
              <a:ext uri="{FF2B5EF4-FFF2-40B4-BE49-F238E27FC236}">
                <a16:creationId xmlns:a16="http://schemas.microsoft.com/office/drawing/2014/main" id="{0B3FE4AF-9F51-5E2A-D0B1-E65B635AF4A8}"/>
              </a:ext>
            </a:extLst>
          </p:cNvPr>
          <p:cNvSpPr/>
          <p:nvPr/>
        </p:nvSpPr>
        <p:spPr>
          <a:xfrm>
            <a:off x="168814" y="851095"/>
            <a:ext cx="2360070" cy="2785403"/>
          </a:xfrm>
          <a:prstGeom prst="rect">
            <a:avLst/>
          </a:prstGeom>
          <a:solidFill>
            <a:srgbClr val="FF0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D850C2-E326-D2DA-DDA6-B131A031387F}"/>
              </a:ext>
            </a:extLst>
          </p:cNvPr>
          <p:cNvSpPr/>
          <p:nvPr/>
        </p:nvSpPr>
        <p:spPr>
          <a:xfrm>
            <a:off x="2543910" y="851095"/>
            <a:ext cx="2360070" cy="2785403"/>
          </a:xfrm>
          <a:prstGeom prst="rect">
            <a:avLst/>
          </a:prstGeom>
          <a:solidFill>
            <a:srgbClr val="FF0000">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DF3A64-E63D-DD73-5208-545903BF66F9}"/>
              </a:ext>
            </a:extLst>
          </p:cNvPr>
          <p:cNvSpPr/>
          <p:nvPr/>
        </p:nvSpPr>
        <p:spPr>
          <a:xfrm>
            <a:off x="4890866" y="851095"/>
            <a:ext cx="2360070" cy="2785403"/>
          </a:xfrm>
          <a:prstGeom prst="rect">
            <a:avLst/>
          </a:prstGeom>
          <a:solidFill>
            <a:srgbClr val="FF0000">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B751D1-1D46-5903-BF11-1A0F63088C84}"/>
              </a:ext>
            </a:extLst>
          </p:cNvPr>
          <p:cNvSpPr/>
          <p:nvPr/>
        </p:nvSpPr>
        <p:spPr>
          <a:xfrm>
            <a:off x="7251894" y="851095"/>
            <a:ext cx="2360070" cy="2785403"/>
          </a:xfrm>
          <a:prstGeom prst="rect">
            <a:avLst/>
          </a:prstGeom>
          <a:solidFill>
            <a:srgbClr val="FF0000">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C1D2E9-F538-3396-F629-2552C05529A5}"/>
              </a:ext>
            </a:extLst>
          </p:cNvPr>
          <p:cNvSpPr/>
          <p:nvPr/>
        </p:nvSpPr>
        <p:spPr>
          <a:xfrm>
            <a:off x="9629335" y="851095"/>
            <a:ext cx="2360070" cy="2785403"/>
          </a:xfrm>
          <a:prstGeom prst="rect">
            <a:avLst/>
          </a:prstGeom>
          <a:solidFill>
            <a:srgbClr val="FF00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1A30F6-9639-E876-EB05-CAC985F2BBC7}"/>
              </a:ext>
            </a:extLst>
          </p:cNvPr>
          <p:cNvSpPr/>
          <p:nvPr/>
        </p:nvSpPr>
        <p:spPr>
          <a:xfrm>
            <a:off x="2460093" y="3964625"/>
            <a:ext cx="2198611" cy="2499744"/>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0B9B55A-A654-2132-98F6-6D5539210AF5}"/>
              </a:ext>
            </a:extLst>
          </p:cNvPr>
          <p:cNvSpPr/>
          <p:nvPr/>
        </p:nvSpPr>
        <p:spPr>
          <a:xfrm>
            <a:off x="247658" y="3964625"/>
            <a:ext cx="2198611" cy="2499744"/>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7A0FB41-AB98-B468-D43D-1819B3A5B7DD}"/>
              </a:ext>
            </a:extLst>
          </p:cNvPr>
          <p:cNvSpPr txBox="1"/>
          <p:nvPr/>
        </p:nvSpPr>
        <p:spPr>
          <a:xfrm>
            <a:off x="3390314" y="153651"/>
            <a:ext cx="4466992" cy="523220"/>
          </a:xfrm>
          <a:prstGeom prst="rect">
            <a:avLst/>
          </a:prstGeom>
          <a:noFill/>
        </p:spPr>
        <p:txBody>
          <a:bodyPr wrap="none" rtlCol="0">
            <a:spAutoFit/>
          </a:bodyPr>
          <a:lstStyle/>
          <a:p>
            <a:r>
              <a:rPr lang="en-US" sz="2800" b="1" dirty="0"/>
              <a:t>Errors in chart interpretation</a:t>
            </a:r>
          </a:p>
        </p:txBody>
      </p:sp>
    </p:spTree>
    <p:extLst>
      <p:ext uri="{BB962C8B-B14F-4D97-AF65-F5344CB8AC3E}">
        <p14:creationId xmlns:p14="http://schemas.microsoft.com/office/powerpoint/2010/main" val="2752198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DEED-B94D-9DAE-2083-5C186F3180F2}"/>
              </a:ext>
            </a:extLst>
          </p:cNvPr>
          <p:cNvSpPr txBox="1"/>
          <p:nvPr/>
        </p:nvSpPr>
        <p:spPr>
          <a:xfrm>
            <a:off x="272710" y="3768705"/>
            <a:ext cx="5096523" cy="1754326"/>
          </a:xfrm>
          <a:prstGeom prst="rect">
            <a:avLst/>
          </a:prstGeom>
          <a:noFill/>
        </p:spPr>
        <p:txBody>
          <a:bodyPr wrap="none" rtlCol="0">
            <a:spAutoFit/>
          </a:bodyPr>
          <a:lstStyle/>
          <a:p>
            <a:r>
              <a:rPr lang="en-US" dirty="0"/>
              <a:t>Table</a:t>
            </a:r>
          </a:p>
          <a:p>
            <a:r>
              <a:rPr lang="en-US" dirty="0"/>
              <a:t>Scatter plot (control vs infected)</a:t>
            </a:r>
          </a:p>
          <a:p>
            <a:r>
              <a:rPr lang="en-US" dirty="0"/>
              <a:t>Scatterplot with size as parameter</a:t>
            </a:r>
          </a:p>
          <a:p>
            <a:r>
              <a:rPr lang="en-US" dirty="0"/>
              <a:t>Scatterplot with size and </a:t>
            </a:r>
            <a:r>
              <a:rPr lang="en-US" dirty="0" err="1"/>
              <a:t>colour</a:t>
            </a:r>
            <a:r>
              <a:rPr lang="en-US" dirty="0"/>
              <a:t> as parameter</a:t>
            </a:r>
          </a:p>
          <a:p>
            <a:r>
              <a:rPr lang="en-US" dirty="0"/>
              <a:t>Scatterplot with size, </a:t>
            </a:r>
            <a:r>
              <a:rPr lang="en-US" dirty="0" err="1"/>
              <a:t>colour</a:t>
            </a:r>
            <a:r>
              <a:rPr lang="en-US" dirty="0"/>
              <a:t> and shape as parameter</a:t>
            </a:r>
          </a:p>
          <a:p>
            <a:endParaRPr lang="en-US" dirty="0"/>
          </a:p>
        </p:txBody>
      </p:sp>
      <p:sp>
        <p:nvSpPr>
          <p:cNvPr id="5" name="TextBox 4">
            <a:extLst>
              <a:ext uri="{FF2B5EF4-FFF2-40B4-BE49-F238E27FC236}">
                <a16:creationId xmlns:a16="http://schemas.microsoft.com/office/drawing/2014/main" id="{A05581E5-F89E-1132-3BB2-6B3253D5D6AB}"/>
              </a:ext>
            </a:extLst>
          </p:cNvPr>
          <p:cNvSpPr txBox="1"/>
          <p:nvPr/>
        </p:nvSpPr>
        <p:spPr>
          <a:xfrm>
            <a:off x="3770334" y="212942"/>
            <a:ext cx="3197798" cy="369332"/>
          </a:xfrm>
          <a:prstGeom prst="rect">
            <a:avLst/>
          </a:prstGeom>
          <a:noFill/>
        </p:spPr>
        <p:txBody>
          <a:bodyPr wrap="none" rtlCol="0">
            <a:spAutoFit/>
          </a:bodyPr>
          <a:lstStyle/>
          <a:p>
            <a:r>
              <a:rPr lang="en-US" b="1" dirty="0"/>
              <a:t>Increasing </a:t>
            </a:r>
            <a:r>
              <a:rPr lang="en-US" b="1" dirty="0" err="1"/>
              <a:t>information:ink</a:t>
            </a:r>
            <a:r>
              <a:rPr lang="en-US" b="1" dirty="0"/>
              <a:t> ratio</a:t>
            </a:r>
          </a:p>
        </p:txBody>
      </p:sp>
      <p:pic>
        <p:nvPicPr>
          <p:cNvPr id="7" name="Picture 6">
            <a:extLst>
              <a:ext uri="{FF2B5EF4-FFF2-40B4-BE49-F238E27FC236}">
                <a16:creationId xmlns:a16="http://schemas.microsoft.com/office/drawing/2014/main" id="{F43C1D62-6ED6-4F2B-21F4-5C29E056465A}"/>
              </a:ext>
            </a:extLst>
          </p:cNvPr>
          <p:cNvPicPr>
            <a:picLocks noChangeAspect="1"/>
          </p:cNvPicPr>
          <p:nvPr/>
        </p:nvPicPr>
        <p:blipFill>
          <a:blip r:embed="rId2"/>
          <a:stretch>
            <a:fillRect/>
          </a:stretch>
        </p:blipFill>
        <p:spPr>
          <a:xfrm>
            <a:off x="198601" y="921977"/>
            <a:ext cx="6227494" cy="2167319"/>
          </a:xfrm>
          <a:prstGeom prst="rect">
            <a:avLst/>
          </a:prstGeom>
        </p:spPr>
      </p:pic>
    </p:spTree>
    <p:extLst>
      <p:ext uri="{BB962C8B-B14F-4D97-AF65-F5344CB8AC3E}">
        <p14:creationId xmlns:p14="http://schemas.microsoft.com/office/powerpoint/2010/main" val="39871802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46294-E00F-8787-DFBD-1B5083C8A73D}"/>
              </a:ext>
            </a:extLst>
          </p:cNvPr>
          <p:cNvPicPr>
            <a:picLocks noChangeAspect="1"/>
          </p:cNvPicPr>
          <p:nvPr/>
        </p:nvPicPr>
        <p:blipFill>
          <a:blip r:embed="rId3"/>
          <a:stretch>
            <a:fillRect/>
          </a:stretch>
        </p:blipFill>
        <p:spPr>
          <a:xfrm>
            <a:off x="0" y="960610"/>
            <a:ext cx="12192000" cy="4936780"/>
          </a:xfrm>
          <a:prstGeom prst="rect">
            <a:avLst/>
          </a:prstGeom>
        </p:spPr>
      </p:pic>
      <p:sp>
        <p:nvSpPr>
          <p:cNvPr id="6" name="TextBox 5">
            <a:extLst>
              <a:ext uri="{FF2B5EF4-FFF2-40B4-BE49-F238E27FC236}">
                <a16:creationId xmlns:a16="http://schemas.microsoft.com/office/drawing/2014/main" id="{9671122A-4FA6-FCBA-C1E2-5D4EC84B22FD}"/>
              </a:ext>
            </a:extLst>
          </p:cNvPr>
          <p:cNvSpPr txBox="1"/>
          <p:nvPr/>
        </p:nvSpPr>
        <p:spPr>
          <a:xfrm>
            <a:off x="3052689" y="295422"/>
            <a:ext cx="1695529" cy="461665"/>
          </a:xfrm>
          <a:prstGeom prst="rect">
            <a:avLst/>
          </a:prstGeom>
          <a:noFill/>
        </p:spPr>
        <p:txBody>
          <a:bodyPr wrap="none" rtlCol="0">
            <a:spAutoFit/>
          </a:bodyPr>
          <a:lstStyle/>
          <a:p>
            <a:r>
              <a:rPr lang="en-US" sz="2400" b="1" dirty="0"/>
              <a:t>Spatial data</a:t>
            </a:r>
          </a:p>
        </p:txBody>
      </p:sp>
      <p:sp>
        <p:nvSpPr>
          <p:cNvPr id="7" name="TextBox 6">
            <a:extLst>
              <a:ext uri="{FF2B5EF4-FFF2-40B4-BE49-F238E27FC236}">
                <a16:creationId xmlns:a16="http://schemas.microsoft.com/office/drawing/2014/main" id="{06496086-66AE-C77C-9258-2D0014842BAA}"/>
              </a:ext>
            </a:extLst>
          </p:cNvPr>
          <p:cNvSpPr txBox="1"/>
          <p:nvPr/>
        </p:nvSpPr>
        <p:spPr>
          <a:xfrm>
            <a:off x="698015" y="5916247"/>
            <a:ext cx="10795969" cy="369332"/>
          </a:xfrm>
          <a:prstGeom prst="rect">
            <a:avLst/>
          </a:prstGeom>
          <a:noFill/>
        </p:spPr>
        <p:txBody>
          <a:bodyPr wrap="none" rtlCol="0">
            <a:spAutoFit/>
          </a:bodyPr>
          <a:lstStyle/>
          <a:p>
            <a:r>
              <a:rPr lang="en-US" dirty="0"/>
              <a:t>Plotting </a:t>
            </a:r>
            <a:r>
              <a:rPr lang="en-US" dirty="0" err="1"/>
              <a:t>homozygoisity</a:t>
            </a:r>
            <a:r>
              <a:rPr lang="en-US" dirty="0"/>
              <a:t>, depth of sequencing and location of sample for Begonia samples form Papua New Guinea</a:t>
            </a:r>
          </a:p>
        </p:txBody>
      </p:sp>
    </p:spTree>
    <p:extLst>
      <p:ext uri="{BB962C8B-B14F-4D97-AF65-F5344CB8AC3E}">
        <p14:creationId xmlns:p14="http://schemas.microsoft.com/office/powerpoint/2010/main" val="33275633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A8552C-895C-C84C-388E-E5EE31654ABA}"/>
              </a:ext>
            </a:extLst>
          </p:cNvPr>
          <p:cNvPicPr>
            <a:picLocks noChangeAspect="1"/>
          </p:cNvPicPr>
          <p:nvPr/>
        </p:nvPicPr>
        <p:blipFill>
          <a:blip r:embed="rId2"/>
          <a:stretch>
            <a:fillRect/>
          </a:stretch>
        </p:blipFill>
        <p:spPr>
          <a:xfrm>
            <a:off x="680801" y="848739"/>
            <a:ext cx="4254500" cy="4343400"/>
          </a:xfrm>
          <a:prstGeom prst="rect">
            <a:avLst/>
          </a:prstGeom>
        </p:spPr>
      </p:pic>
      <p:sp>
        <p:nvSpPr>
          <p:cNvPr id="6" name="TextBox 5">
            <a:extLst>
              <a:ext uri="{FF2B5EF4-FFF2-40B4-BE49-F238E27FC236}">
                <a16:creationId xmlns:a16="http://schemas.microsoft.com/office/drawing/2014/main" id="{B6B260F9-4D48-4E66-0C33-D9826F632BC0}"/>
              </a:ext>
            </a:extLst>
          </p:cNvPr>
          <p:cNvSpPr txBox="1"/>
          <p:nvPr/>
        </p:nvSpPr>
        <p:spPr>
          <a:xfrm>
            <a:off x="5933872" y="2558774"/>
            <a:ext cx="4954498" cy="923330"/>
          </a:xfrm>
          <a:prstGeom prst="rect">
            <a:avLst/>
          </a:prstGeom>
          <a:noFill/>
        </p:spPr>
        <p:txBody>
          <a:bodyPr wrap="none" rtlCol="0">
            <a:spAutoFit/>
          </a:bodyPr>
          <a:lstStyle/>
          <a:p>
            <a:r>
              <a:rPr lang="en-US" dirty="0"/>
              <a:t>Not starting at Zero</a:t>
            </a:r>
          </a:p>
          <a:p>
            <a:r>
              <a:rPr lang="en-US" dirty="0"/>
              <a:t>Why the different shades – no information there</a:t>
            </a:r>
          </a:p>
          <a:p>
            <a:r>
              <a:rPr lang="en-US" dirty="0"/>
              <a:t>Increase in both Y and X axis with size - misleading.</a:t>
            </a:r>
          </a:p>
        </p:txBody>
      </p:sp>
    </p:spTree>
    <p:extLst>
      <p:ext uri="{BB962C8B-B14F-4D97-AF65-F5344CB8AC3E}">
        <p14:creationId xmlns:p14="http://schemas.microsoft.com/office/powerpoint/2010/main" val="23718139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019F6-6BD6-E020-31DE-7E006DA8F119}"/>
              </a:ext>
            </a:extLst>
          </p:cNvPr>
          <p:cNvPicPr>
            <a:picLocks noChangeAspect="1"/>
          </p:cNvPicPr>
          <p:nvPr/>
        </p:nvPicPr>
        <p:blipFill>
          <a:blip r:embed="rId3"/>
          <a:stretch>
            <a:fillRect/>
          </a:stretch>
        </p:blipFill>
        <p:spPr>
          <a:xfrm>
            <a:off x="5857832" y="186494"/>
            <a:ext cx="5672726" cy="5437761"/>
          </a:xfrm>
          <a:prstGeom prst="rect">
            <a:avLst/>
          </a:prstGeom>
        </p:spPr>
      </p:pic>
      <p:pic>
        <p:nvPicPr>
          <p:cNvPr id="7" name="Picture 6">
            <a:extLst>
              <a:ext uri="{FF2B5EF4-FFF2-40B4-BE49-F238E27FC236}">
                <a16:creationId xmlns:a16="http://schemas.microsoft.com/office/drawing/2014/main" id="{FE03F897-E799-AB08-89ED-B2EB1098EAF3}"/>
              </a:ext>
            </a:extLst>
          </p:cNvPr>
          <p:cNvPicPr>
            <a:picLocks noChangeAspect="1"/>
          </p:cNvPicPr>
          <p:nvPr/>
        </p:nvPicPr>
        <p:blipFill>
          <a:blip r:embed="rId4"/>
          <a:stretch>
            <a:fillRect/>
          </a:stretch>
        </p:blipFill>
        <p:spPr>
          <a:xfrm>
            <a:off x="552854" y="3689525"/>
            <a:ext cx="4556488" cy="2489627"/>
          </a:xfrm>
          <a:prstGeom prst="rect">
            <a:avLst/>
          </a:prstGeom>
        </p:spPr>
      </p:pic>
      <p:pic>
        <p:nvPicPr>
          <p:cNvPr id="11" name="Picture 10">
            <a:extLst>
              <a:ext uri="{FF2B5EF4-FFF2-40B4-BE49-F238E27FC236}">
                <a16:creationId xmlns:a16="http://schemas.microsoft.com/office/drawing/2014/main" id="{7F036BB1-A7B9-237E-36D7-E48B95E90A00}"/>
              </a:ext>
            </a:extLst>
          </p:cNvPr>
          <p:cNvPicPr>
            <a:picLocks noChangeAspect="1"/>
          </p:cNvPicPr>
          <p:nvPr/>
        </p:nvPicPr>
        <p:blipFill>
          <a:blip r:embed="rId5"/>
          <a:stretch>
            <a:fillRect/>
          </a:stretch>
        </p:blipFill>
        <p:spPr>
          <a:xfrm>
            <a:off x="552854" y="933887"/>
            <a:ext cx="5011284" cy="2310287"/>
          </a:xfrm>
          <a:prstGeom prst="rect">
            <a:avLst/>
          </a:prstGeom>
        </p:spPr>
      </p:pic>
      <p:sp>
        <p:nvSpPr>
          <p:cNvPr id="12" name="TextBox 11">
            <a:extLst>
              <a:ext uri="{FF2B5EF4-FFF2-40B4-BE49-F238E27FC236}">
                <a16:creationId xmlns:a16="http://schemas.microsoft.com/office/drawing/2014/main" id="{B606A6B6-E56A-9250-35CB-D49139A1C80E}"/>
              </a:ext>
            </a:extLst>
          </p:cNvPr>
          <p:cNvSpPr txBox="1"/>
          <p:nvPr/>
        </p:nvSpPr>
        <p:spPr>
          <a:xfrm>
            <a:off x="714364" y="239729"/>
            <a:ext cx="4233467" cy="954107"/>
          </a:xfrm>
          <a:prstGeom prst="rect">
            <a:avLst/>
          </a:prstGeom>
          <a:noFill/>
        </p:spPr>
        <p:txBody>
          <a:bodyPr wrap="none" rtlCol="0">
            <a:spAutoFit/>
          </a:bodyPr>
          <a:lstStyle/>
          <a:p>
            <a:pPr algn="ctr"/>
            <a:r>
              <a:rPr lang="en-US" sz="3200" b="1" dirty="0"/>
              <a:t>Picking </a:t>
            </a:r>
            <a:r>
              <a:rPr lang="en-US" sz="3200" b="1" dirty="0" err="1"/>
              <a:t>colour</a:t>
            </a:r>
            <a:r>
              <a:rPr lang="en-US" sz="3200" b="1" dirty="0"/>
              <a:t> gradients</a:t>
            </a:r>
          </a:p>
          <a:p>
            <a:pPr algn="ctr"/>
            <a:r>
              <a:rPr lang="en-US" sz="2400" dirty="0"/>
              <a:t>Affects how data is perceived</a:t>
            </a:r>
          </a:p>
        </p:txBody>
      </p:sp>
      <p:sp>
        <p:nvSpPr>
          <p:cNvPr id="13" name="TextBox 12">
            <a:extLst>
              <a:ext uri="{FF2B5EF4-FFF2-40B4-BE49-F238E27FC236}">
                <a16:creationId xmlns:a16="http://schemas.microsoft.com/office/drawing/2014/main" id="{3C2F4824-A6A2-66BE-177F-5AF42530CAFF}"/>
              </a:ext>
            </a:extLst>
          </p:cNvPr>
          <p:cNvSpPr txBox="1"/>
          <p:nvPr/>
        </p:nvSpPr>
        <p:spPr>
          <a:xfrm>
            <a:off x="552854" y="3168475"/>
            <a:ext cx="4765664" cy="369332"/>
          </a:xfrm>
          <a:prstGeom prst="rect">
            <a:avLst/>
          </a:prstGeom>
          <a:noFill/>
        </p:spPr>
        <p:txBody>
          <a:bodyPr wrap="none" rtlCol="0">
            <a:spAutoFit/>
          </a:bodyPr>
          <a:lstStyle/>
          <a:p>
            <a:r>
              <a:rPr lang="en-US" dirty="0"/>
              <a:t>We can order by intensity easily, not so by </a:t>
            </a:r>
            <a:r>
              <a:rPr lang="en-US" dirty="0" err="1"/>
              <a:t>colour</a:t>
            </a:r>
            <a:endParaRPr lang="en-US" dirty="0"/>
          </a:p>
        </p:txBody>
      </p:sp>
      <p:sp>
        <p:nvSpPr>
          <p:cNvPr id="14" name="TextBox 13">
            <a:extLst>
              <a:ext uri="{FF2B5EF4-FFF2-40B4-BE49-F238E27FC236}">
                <a16:creationId xmlns:a16="http://schemas.microsoft.com/office/drawing/2014/main" id="{B4372311-6343-55CE-1D55-D0C5A64995D2}"/>
              </a:ext>
            </a:extLst>
          </p:cNvPr>
          <p:cNvSpPr txBox="1"/>
          <p:nvPr/>
        </p:nvSpPr>
        <p:spPr>
          <a:xfrm>
            <a:off x="0" y="6290030"/>
            <a:ext cx="6680483" cy="369332"/>
          </a:xfrm>
          <a:prstGeom prst="rect">
            <a:avLst/>
          </a:prstGeom>
          <a:noFill/>
        </p:spPr>
        <p:txBody>
          <a:bodyPr wrap="none" rtlCol="0">
            <a:spAutoFit/>
          </a:bodyPr>
          <a:lstStyle/>
          <a:p>
            <a:r>
              <a:rPr lang="en-US" dirty="0"/>
              <a:t>We are more </a:t>
            </a:r>
            <a:r>
              <a:rPr lang="en-US" dirty="0" err="1"/>
              <a:t>senisitive</a:t>
            </a:r>
            <a:r>
              <a:rPr lang="en-US" dirty="0"/>
              <a:t> to changes in intensity than to </a:t>
            </a:r>
            <a:r>
              <a:rPr lang="en-US" dirty="0" err="1"/>
              <a:t>colour</a:t>
            </a:r>
            <a:r>
              <a:rPr lang="en-US" dirty="0"/>
              <a:t> changes</a:t>
            </a:r>
          </a:p>
        </p:txBody>
      </p:sp>
      <p:sp>
        <p:nvSpPr>
          <p:cNvPr id="15" name="TextBox 14">
            <a:extLst>
              <a:ext uri="{FF2B5EF4-FFF2-40B4-BE49-F238E27FC236}">
                <a16:creationId xmlns:a16="http://schemas.microsoft.com/office/drawing/2014/main" id="{075E5F96-7AAE-0206-9FEE-E82109D9CC5A}"/>
              </a:ext>
            </a:extLst>
          </p:cNvPr>
          <p:cNvSpPr txBox="1"/>
          <p:nvPr/>
        </p:nvSpPr>
        <p:spPr>
          <a:xfrm>
            <a:off x="7562562" y="5482633"/>
            <a:ext cx="2872453" cy="369332"/>
          </a:xfrm>
          <a:prstGeom prst="rect">
            <a:avLst/>
          </a:prstGeom>
          <a:noFill/>
        </p:spPr>
        <p:txBody>
          <a:bodyPr wrap="none" rtlCol="0">
            <a:spAutoFit/>
          </a:bodyPr>
          <a:lstStyle/>
          <a:p>
            <a:r>
              <a:rPr lang="en-US" dirty="0"/>
              <a:t>Same data, different shading</a:t>
            </a:r>
          </a:p>
        </p:txBody>
      </p:sp>
    </p:spTree>
    <p:extLst>
      <p:ext uri="{BB962C8B-B14F-4D97-AF65-F5344CB8AC3E}">
        <p14:creationId xmlns:p14="http://schemas.microsoft.com/office/powerpoint/2010/main" val="3009334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81B66B-5986-38F1-5CCB-8727282EA92B}"/>
              </a:ext>
            </a:extLst>
          </p:cNvPr>
          <p:cNvSpPr txBox="1"/>
          <p:nvPr/>
        </p:nvSpPr>
        <p:spPr>
          <a:xfrm>
            <a:off x="3521412" y="291829"/>
            <a:ext cx="3955250" cy="646331"/>
          </a:xfrm>
          <a:prstGeom prst="rect">
            <a:avLst/>
          </a:prstGeom>
          <a:noFill/>
        </p:spPr>
        <p:txBody>
          <a:bodyPr wrap="none" rtlCol="0">
            <a:spAutoFit/>
          </a:bodyPr>
          <a:lstStyle/>
          <a:p>
            <a:r>
              <a:rPr lang="en-US" sz="3600" b="1" dirty="0"/>
              <a:t>Poster presentation</a:t>
            </a:r>
          </a:p>
        </p:txBody>
      </p:sp>
      <p:sp>
        <p:nvSpPr>
          <p:cNvPr id="6" name="TextBox 5">
            <a:extLst>
              <a:ext uri="{FF2B5EF4-FFF2-40B4-BE49-F238E27FC236}">
                <a16:creationId xmlns:a16="http://schemas.microsoft.com/office/drawing/2014/main" id="{086F8AAD-6365-0A7E-1C4B-AADD6DA5CAA4}"/>
              </a:ext>
            </a:extLst>
          </p:cNvPr>
          <p:cNvSpPr txBox="1"/>
          <p:nvPr/>
        </p:nvSpPr>
        <p:spPr>
          <a:xfrm>
            <a:off x="473412" y="4996934"/>
            <a:ext cx="6096000" cy="369332"/>
          </a:xfrm>
          <a:prstGeom prst="rect">
            <a:avLst/>
          </a:prstGeom>
          <a:noFill/>
        </p:spPr>
        <p:txBody>
          <a:bodyPr wrap="square">
            <a:spAutoFit/>
          </a:bodyPr>
          <a:lstStyle/>
          <a:p>
            <a:r>
              <a:rPr lang="en-US" dirty="0"/>
              <a:t>Titles should be informative! NOT "results of the analysis"</a:t>
            </a:r>
          </a:p>
        </p:txBody>
      </p:sp>
      <p:sp>
        <p:nvSpPr>
          <p:cNvPr id="7" name="TextBox 6">
            <a:extLst>
              <a:ext uri="{FF2B5EF4-FFF2-40B4-BE49-F238E27FC236}">
                <a16:creationId xmlns:a16="http://schemas.microsoft.com/office/drawing/2014/main" id="{E1DC0730-78DB-8817-3DB1-13AEE2A0ADF1}"/>
              </a:ext>
            </a:extLst>
          </p:cNvPr>
          <p:cNvSpPr txBox="1"/>
          <p:nvPr/>
        </p:nvSpPr>
        <p:spPr>
          <a:xfrm>
            <a:off x="777597" y="1227691"/>
            <a:ext cx="6096000" cy="369332"/>
          </a:xfrm>
          <a:prstGeom prst="rect">
            <a:avLst/>
          </a:prstGeom>
          <a:noFill/>
        </p:spPr>
        <p:txBody>
          <a:bodyPr wrap="square">
            <a:spAutoFit/>
          </a:bodyPr>
          <a:lstStyle/>
          <a:p>
            <a:r>
              <a:rPr lang="en-US" dirty="0"/>
              <a:t>What is your Story?</a:t>
            </a:r>
          </a:p>
        </p:txBody>
      </p:sp>
      <p:sp>
        <p:nvSpPr>
          <p:cNvPr id="8" name="TextBox 7">
            <a:extLst>
              <a:ext uri="{FF2B5EF4-FFF2-40B4-BE49-F238E27FC236}">
                <a16:creationId xmlns:a16="http://schemas.microsoft.com/office/drawing/2014/main" id="{FC35C2F9-4842-AB66-8FFF-6955F5B59F88}"/>
              </a:ext>
            </a:extLst>
          </p:cNvPr>
          <p:cNvSpPr txBox="1"/>
          <p:nvPr/>
        </p:nvSpPr>
        <p:spPr>
          <a:xfrm>
            <a:off x="777597" y="1859763"/>
            <a:ext cx="6096000" cy="646331"/>
          </a:xfrm>
          <a:prstGeom prst="rect">
            <a:avLst/>
          </a:prstGeom>
          <a:noFill/>
        </p:spPr>
        <p:txBody>
          <a:bodyPr wrap="square">
            <a:spAutoFit/>
          </a:bodyPr>
          <a:lstStyle/>
          <a:p>
            <a:r>
              <a:rPr lang="en-US" dirty="0"/>
              <a:t>Informative title</a:t>
            </a:r>
          </a:p>
          <a:p>
            <a:r>
              <a:rPr lang="en-US" dirty="0"/>
              <a:t> (maybe all that is read)</a:t>
            </a:r>
          </a:p>
        </p:txBody>
      </p:sp>
      <p:sp>
        <p:nvSpPr>
          <p:cNvPr id="9" name="TextBox 8">
            <a:extLst>
              <a:ext uri="{FF2B5EF4-FFF2-40B4-BE49-F238E27FC236}">
                <a16:creationId xmlns:a16="http://schemas.microsoft.com/office/drawing/2014/main" id="{94AF22A6-6522-2559-E1F1-3B940702D130}"/>
              </a:ext>
            </a:extLst>
          </p:cNvPr>
          <p:cNvSpPr txBox="1"/>
          <p:nvPr/>
        </p:nvSpPr>
        <p:spPr>
          <a:xfrm>
            <a:off x="539058" y="3890241"/>
            <a:ext cx="6096000" cy="369332"/>
          </a:xfrm>
          <a:prstGeom prst="rect">
            <a:avLst/>
          </a:prstGeom>
          <a:noFill/>
        </p:spPr>
        <p:txBody>
          <a:bodyPr wrap="square">
            <a:spAutoFit/>
          </a:bodyPr>
          <a:lstStyle/>
          <a:p>
            <a:r>
              <a:rPr lang="en-US" dirty="0"/>
              <a:t>Readable at 1m</a:t>
            </a:r>
          </a:p>
        </p:txBody>
      </p:sp>
      <p:sp>
        <p:nvSpPr>
          <p:cNvPr id="10" name="TextBox 9">
            <a:extLst>
              <a:ext uri="{FF2B5EF4-FFF2-40B4-BE49-F238E27FC236}">
                <a16:creationId xmlns:a16="http://schemas.microsoft.com/office/drawing/2014/main" id="{AE4911A9-D4BD-F650-B903-AA03D90D471F}"/>
              </a:ext>
            </a:extLst>
          </p:cNvPr>
          <p:cNvSpPr txBox="1"/>
          <p:nvPr/>
        </p:nvSpPr>
        <p:spPr>
          <a:xfrm>
            <a:off x="8179028" y="1305765"/>
            <a:ext cx="3378780" cy="1477328"/>
          </a:xfrm>
          <a:prstGeom prst="rect">
            <a:avLst/>
          </a:prstGeom>
          <a:noFill/>
        </p:spPr>
        <p:txBody>
          <a:bodyPr wrap="square">
            <a:spAutoFit/>
          </a:bodyPr>
          <a:lstStyle/>
          <a:p>
            <a:r>
              <a:rPr lang="en-US" b="1" dirty="0"/>
              <a:t>Works on 3 levels</a:t>
            </a:r>
          </a:p>
          <a:p>
            <a:endParaRPr lang="en-US" dirty="0"/>
          </a:p>
          <a:p>
            <a:r>
              <a:rPr lang="en-US" dirty="0"/>
              <a:t>At-a-glance</a:t>
            </a:r>
          </a:p>
          <a:p>
            <a:r>
              <a:rPr lang="en-US" dirty="0"/>
              <a:t>More detail on examination</a:t>
            </a:r>
          </a:p>
          <a:p>
            <a:r>
              <a:rPr lang="en-US" dirty="0"/>
              <a:t>Leads to questions</a:t>
            </a:r>
          </a:p>
        </p:txBody>
      </p:sp>
      <p:sp>
        <p:nvSpPr>
          <p:cNvPr id="11" name="TextBox 10">
            <a:extLst>
              <a:ext uri="{FF2B5EF4-FFF2-40B4-BE49-F238E27FC236}">
                <a16:creationId xmlns:a16="http://schemas.microsoft.com/office/drawing/2014/main" id="{0C9E6E2B-0A1B-BA80-6A24-B0AFC657E8B7}"/>
              </a:ext>
            </a:extLst>
          </p:cNvPr>
          <p:cNvSpPr txBox="1"/>
          <p:nvPr/>
        </p:nvSpPr>
        <p:spPr>
          <a:xfrm>
            <a:off x="3744001" y="3520454"/>
            <a:ext cx="4703998" cy="646331"/>
          </a:xfrm>
          <a:prstGeom prst="rect">
            <a:avLst/>
          </a:prstGeom>
          <a:noFill/>
        </p:spPr>
        <p:txBody>
          <a:bodyPr wrap="square">
            <a:spAutoFit/>
          </a:bodyPr>
          <a:lstStyle/>
          <a:p>
            <a:r>
              <a:rPr lang="en-US" dirty="0"/>
              <a:t>Flow – obvious how to read through the poster </a:t>
            </a:r>
          </a:p>
          <a:p>
            <a:r>
              <a:rPr lang="en-US" dirty="0"/>
              <a:t>(not with numbers!)</a:t>
            </a:r>
          </a:p>
        </p:txBody>
      </p:sp>
      <p:sp>
        <p:nvSpPr>
          <p:cNvPr id="12" name="TextBox 11">
            <a:extLst>
              <a:ext uri="{FF2B5EF4-FFF2-40B4-BE49-F238E27FC236}">
                <a16:creationId xmlns:a16="http://schemas.microsoft.com/office/drawing/2014/main" id="{2A4D6B8E-5A70-AB36-DA37-A35A74DC502A}"/>
              </a:ext>
            </a:extLst>
          </p:cNvPr>
          <p:cNvSpPr txBox="1"/>
          <p:nvPr/>
        </p:nvSpPr>
        <p:spPr>
          <a:xfrm>
            <a:off x="625812" y="2566161"/>
            <a:ext cx="6096000" cy="369332"/>
          </a:xfrm>
          <a:prstGeom prst="rect">
            <a:avLst/>
          </a:prstGeom>
          <a:noFill/>
        </p:spPr>
        <p:txBody>
          <a:bodyPr wrap="square">
            <a:spAutoFit/>
          </a:bodyPr>
          <a:lstStyle/>
          <a:p>
            <a:r>
              <a:rPr lang="en-US" dirty="0"/>
              <a:t>Make the data show the story with minimum reading</a:t>
            </a:r>
          </a:p>
        </p:txBody>
      </p:sp>
      <p:sp>
        <p:nvSpPr>
          <p:cNvPr id="14" name="TextBox 13">
            <a:extLst>
              <a:ext uri="{FF2B5EF4-FFF2-40B4-BE49-F238E27FC236}">
                <a16:creationId xmlns:a16="http://schemas.microsoft.com/office/drawing/2014/main" id="{88601769-ECB3-42F5-6F9E-887AAE936863}"/>
              </a:ext>
            </a:extLst>
          </p:cNvPr>
          <p:cNvSpPr txBox="1"/>
          <p:nvPr/>
        </p:nvSpPr>
        <p:spPr>
          <a:xfrm>
            <a:off x="5131028" y="5649604"/>
            <a:ext cx="6096000" cy="369332"/>
          </a:xfrm>
          <a:prstGeom prst="rect">
            <a:avLst/>
          </a:prstGeom>
          <a:noFill/>
        </p:spPr>
        <p:txBody>
          <a:bodyPr wrap="square">
            <a:spAutoFit/>
          </a:bodyPr>
          <a:lstStyle/>
          <a:p>
            <a:r>
              <a:rPr lang="en-GB" b="0" i="0" dirty="0">
                <a:solidFill>
                  <a:srgbClr val="212121"/>
                </a:solidFill>
                <a:effectLst/>
                <a:latin typeface="Cambria" panose="02040503050406030204" pitchFamily="18" charset="0"/>
              </a:rPr>
              <a:t>Key points at eye level</a:t>
            </a:r>
            <a:endParaRPr lang="en-US" dirty="0"/>
          </a:p>
        </p:txBody>
      </p:sp>
      <p:sp>
        <p:nvSpPr>
          <p:cNvPr id="15" name="TextBox 14">
            <a:extLst>
              <a:ext uri="{FF2B5EF4-FFF2-40B4-BE49-F238E27FC236}">
                <a16:creationId xmlns:a16="http://schemas.microsoft.com/office/drawing/2014/main" id="{37790743-9022-C31F-B296-FC28C642BE91}"/>
              </a:ext>
            </a:extLst>
          </p:cNvPr>
          <p:cNvSpPr txBox="1"/>
          <p:nvPr/>
        </p:nvSpPr>
        <p:spPr>
          <a:xfrm>
            <a:off x="6569412" y="4452508"/>
            <a:ext cx="4703998" cy="369332"/>
          </a:xfrm>
          <a:prstGeom prst="rect">
            <a:avLst/>
          </a:prstGeom>
          <a:noFill/>
        </p:spPr>
        <p:txBody>
          <a:bodyPr wrap="square">
            <a:spAutoFit/>
          </a:bodyPr>
          <a:lstStyle/>
          <a:p>
            <a:r>
              <a:rPr lang="en-US" dirty="0"/>
              <a:t>Each figure should be self sufficient, labels, keys</a:t>
            </a:r>
          </a:p>
        </p:txBody>
      </p:sp>
      <p:sp>
        <p:nvSpPr>
          <p:cNvPr id="17" name="TextBox 16">
            <a:extLst>
              <a:ext uri="{FF2B5EF4-FFF2-40B4-BE49-F238E27FC236}">
                <a16:creationId xmlns:a16="http://schemas.microsoft.com/office/drawing/2014/main" id="{475EA421-0CCC-9DC3-A256-76F1B299C6BC}"/>
              </a:ext>
            </a:extLst>
          </p:cNvPr>
          <p:cNvSpPr txBox="1"/>
          <p:nvPr/>
        </p:nvSpPr>
        <p:spPr>
          <a:xfrm>
            <a:off x="331304" y="6018936"/>
            <a:ext cx="6096000" cy="646331"/>
          </a:xfrm>
          <a:prstGeom prst="rect">
            <a:avLst/>
          </a:prstGeom>
          <a:noFill/>
        </p:spPr>
        <p:txBody>
          <a:bodyPr wrap="square">
            <a:spAutoFit/>
          </a:bodyPr>
          <a:lstStyle/>
          <a:p>
            <a:r>
              <a:rPr lang="en-GB" b="0" i="0" dirty="0">
                <a:solidFill>
                  <a:srgbClr val="2E2E2E"/>
                </a:solidFill>
                <a:effectLst/>
                <a:latin typeface="NexusSerif"/>
              </a:rPr>
              <a:t>Nobody cares about your work.  </a:t>
            </a:r>
          </a:p>
          <a:p>
            <a:r>
              <a:rPr lang="en-GB" b="0" i="0" dirty="0">
                <a:solidFill>
                  <a:srgbClr val="2E2E2E"/>
                </a:solidFill>
                <a:effectLst/>
                <a:latin typeface="NexusSerif"/>
              </a:rPr>
              <a:t>Can you make them care?</a:t>
            </a:r>
            <a:endParaRPr lang="en-US" dirty="0"/>
          </a:p>
        </p:txBody>
      </p:sp>
    </p:spTree>
    <p:extLst>
      <p:ext uri="{BB962C8B-B14F-4D97-AF65-F5344CB8AC3E}">
        <p14:creationId xmlns:p14="http://schemas.microsoft.com/office/powerpoint/2010/main" val="3663603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4FE98BD-571F-2247-34E4-2BB110D13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8"/>
            <a:ext cx="12192000" cy="5813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08E15-CD9C-BD20-EB7D-92A863D0345D}"/>
              </a:ext>
            </a:extLst>
          </p:cNvPr>
          <p:cNvSpPr txBox="1"/>
          <p:nvPr/>
        </p:nvSpPr>
        <p:spPr>
          <a:xfrm>
            <a:off x="2548647" y="0"/>
            <a:ext cx="6796861" cy="523220"/>
          </a:xfrm>
          <a:prstGeom prst="rect">
            <a:avLst/>
          </a:prstGeom>
          <a:noFill/>
        </p:spPr>
        <p:txBody>
          <a:bodyPr wrap="none" rtlCol="0">
            <a:spAutoFit/>
          </a:bodyPr>
          <a:lstStyle/>
          <a:p>
            <a:r>
              <a:rPr lang="en-US" sz="2800" b="1" dirty="0"/>
              <a:t>Combining maps and data to dramatic effect</a:t>
            </a:r>
          </a:p>
        </p:txBody>
      </p:sp>
    </p:spTree>
    <p:extLst>
      <p:ext uri="{BB962C8B-B14F-4D97-AF65-F5344CB8AC3E}">
        <p14:creationId xmlns:p14="http://schemas.microsoft.com/office/powerpoint/2010/main" val="2066955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33787AC-3F47-8F3D-9180-049358F02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74" y="145774"/>
            <a:ext cx="7315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0BEDED-8FFA-3851-1F57-486A0F171616}"/>
              </a:ext>
            </a:extLst>
          </p:cNvPr>
          <p:cNvPicPr>
            <a:picLocks noChangeAspect="1"/>
          </p:cNvPicPr>
          <p:nvPr/>
        </p:nvPicPr>
        <p:blipFill>
          <a:blip r:embed="rId4"/>
          <a:stretch>
            <a:fillRect/>
          </a:stretch>
        </p:blipFill>
        <p:spPr>
          <a:xfrm>
            <a:off x="7881454" y="1722781"/>
            <a:ext cx="3911278" cy="2708689"/>
          </a:xfrm>
          <a:prstGeom prst="rect">
            <a:avLst/>
          </a:prstGeom>
        </p:spPr>
      </p:pic>
      <p:cxnSp>
        <p:nvCxnSpPr>
          <p:cNvPr id="7" name="Straight Arrow Connector 6">
            <a:extLst>
              <a:ext uri="{FF2B5EF4-FFF2-40B4-BE49-F238E27FC236}">
                <a16:creationId xmlns:a16="http://schemas.microsoft.com/office/drawing/2014/main" id="{41D433E9-615E-32E5-EA22-46C00BB0C97A}"/>
              </a:ext>
            </a:extLst>
          </p:cNvPr>
          <p:cNvCxnSpPr/>
          <p:nvPr/>
        </p:nvCxnSpPr>
        <p:spPr>
          <a:xfrm flipH="1">
            <a:off x="4333461" y="2849217"/>
            <a:ext cx="3547993" cy="72555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CC72080-7238-6664-DE97-C9C859B93C1F}"/>
              </a:ext>
            </a:extLst>
          </p:cNvPr>
          <p:cNvSpPr txBox="1"/>
          <p:nvPr/>
        </p:nvSpPr>
        <p:spPr>
          <a:xfrm>
            <a:off x="7663506" y="374733"/>
            <a:ext cx="4382720" cy="954107"/>
          </a:xfrm>
          <a:prstGeom prst="rect">
            <a:avLst/>
          </a:prstGeom>
          <a:noFill/>
        </p:spPr>
        <p:txBody>
          <a:bodyPr wrap="square" rtlCol="0">
            <a:spAutoFit/>
          </a:bodyPr>
          <a:lstStyle/>
          <a:p>
            <a:pPr algn="ctr"/>
            <a:r>
              <a:rPr lang="en-US" sz="2800" b="1" dirty="0"/>
              <a:t>Spatial data and bar charts</a:t>
            </a:r>
          </a:p>
          <a:p>
            <a:pPr algn="ctr"/>
            <a:r>
              <a:rPr lang="en-US" sz="2800" b="1" dirty="0"/>
              <a:t>to locate cholera source</a:t>
            </a:r>
          </a:p>
        </p:txBody>
      </p:sp>
    </p:spTree>
    <p:extLst>
      <p:ext uri="{BB962C8B-B14F-4D97-AF65-F5344CB8AC3E}">
        <p14:creationId xmlns:p14="http://schemas.microsoft.com/office/powerpoint/2010/main" val="181120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9B43256-B0B5-3009-8D99-582C4C535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114628"/>
            <a:ext cx="10160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7178EF-EA36-9C87-BFE5-A64A7B7E5A94}"/>
              </a:ext>
            </a:extLst>
          </p:cNvPr>
          <p:cNvSpPr txBox="1"/>
          <p:nvPr/>
        </p:nvSpPr>
        <p:spPr>
          <a:xfrm>
            <a:off x="3294912" y="94258"/>
            <a:ext cx="5602175" cy="954107"/>
          </a:xfrm>
          <a:prstGeom prst="rect">
            <a:avLst/>
          </a:prstGeom>
          <a:noFill/>
        </p:spPr>
        <p:txBody>
          <a:bodyPr wrap="none" rtlCol="0">
            <a:spAutoFit/>
          </a:bodyPr>
          <a:lstStyle/>
          <a:p>
            <a:pPr algn="ctr"/>
            <a:r>
              <a:rPr lang="en-US" sz="2800" b="1" dirty="0"/>
              <a:t>Exploding pie charts to make a point</a:t>
            </a:r>
          </a:p>
          <a:p>
            <a:pPr algn="ctr"/>
            <a:r>
              <a:rPr lang="en-US" sz="2800" dirty="0"/>
              <a:t>(preventable diseases in blue)</a:t>
            </a:r>
          </a:p>
        </p:txBody>
      </p:sp>
    </p:spTree>
    <p:extLst>
      <p:ext uri="{BB962C8B-B14F-4D97-AF65-F5344CB8AC3E}">
        <p14:creationId xmlns:p14="http://schemas.microsoft.com/office/powerpoint/2010/main" val="1993780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E1F1878-70E3-2058-49F9-68EE4E086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46" y="604910"/>
            <a:ext cx="8605308" cy="6084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84DAFA-402F-1318-72EF-B29BA3D153C6}"/>
              </a:ext>
            </a:extLst>
          </p:cNvPr>
          <p:cNvSpPr txBox="1"/>
          <p:nvPr/>
        </p:nvSpPr>
        <p:spPr>
          <a:xfrm>
            <a:off x="3549982" y="0"/>
            <a:ext cx="5092035" cy="523220"/>
          </a:xfrm>
          <a:prstGeom prst="rect">
            <a:avLst/>
          </a:prstGeom>
          <a:noFill/>
        </p:spPr>
        <p:txBody>
          <a:bodyPr wrap="none" rtlCol="0">
            <a:spAutoFit/>
          </a:bodyPr>
          <a:lstStyle/>
          <a:p>
            <a:pPr algn="ctr"/>
            <a:r>
              <a:rPr lang="en-US" sz="2800" b="1" dirty="0"/>
              <a:t>Interactive graphs – Hans </a:t>
            </a:r>
            <a:r>
              <a:rPr lang="en-US" sz="2800" b="1" dirty="0" err="1"/>
              <a:t>Rosling</a:t>
            </a:r>
            <a:endParaRPr lang="en-US" sz="2800" dirty="0"/>
          </a:p>
        </p:txBody>
      </p:sp>
    </p:spTree>
    <p:extLst>
      <p:ext uri="{BB962C8B-B14F-4D97-AF65-F5344CB8AC3E}">
        <p14:creationId xmlns:p14="http://schemas.microsoft.com/office/powerpoint/2010/main" val="3305338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B23E793-9BC2-2D3A-970C-330964CD5E43}"/>
              </a:ext>
            </a:extLst>
          </p:cNvPr>
          <p:cNvSpPr txBox="1"/>
          <p:nvPr/>
        </p:nvSpPr>
        <p:spPr>
          <a:xfrm>
            <a:off x="334108" y="731912"/>
            <a:ext cx="6098344" cy="646331"/>
          </a:xfrm>
          <a:prstGeom prst="rect">
            <a:avLst/>
          </a:prstGeom>
          <a:noFill/>
        </p:spPr>
        <p:txBody>
          <a:bodyPr wrap="square">
            <a:spAutoFit/>
          </a:bodyPr>
          <a:lstStyle/>
          <a:p>
            <a:r>
              <a:rPr lang="en-US" dirty="0"/>
              <a:t>“There are two goals when presenting data: convey your story and establish credibility.” — Edward Tufte</a:t>
            </a:r>
          </a:p>
        </p:txBody>
      </p:sp>
      <p:pic>
        <p:nvPicPr>
          <p:cNvPr id="1026" name="Picture 2" descr="Tufte during his one-day course in Dallas, May 21, 2015">
            <a:extLst>
              <a:ext uri="{FF2B5EF4-FFF2-40B4-BE49-F238E27FC236}">
                <a16:creationId xmlns:a16="http://schemas.microsoft.com/office/drawing/2014/main" id="{6730FD80-021D-B6EE-A591-4E4894544F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4224" y="731912"/>
            <a:ext cx="2794000"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851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C5D707-E3BA-5E25-13F0-46514B61149B}"/>
              </a:ext>
            </a:extLst>
          </p:cNvPr>
          <p:cNvSpPr txBox="1"/>
          <p:nvPr/>
        </p:nvSpPr>
        <p:spPr>
          <a:xfrm>
            <a:off x="703776" y="3917503"/>
            <a:ext cx="6098344" cy="369332"/>
          </a:xfrm>
          <a:prstGeom prst="rect">
            <a:avLst/>
          </a:prstGeom>
          <a:noFill/>
        </p:spPr>
        <p:txBody>
          <a:bodyPr wrap="square">
            <a:spAutoFit/>
          </a:bodyPr>
          <a:lstStyle/>
          <a:p>
            <a:r>
              <a:rPr lang="en-GB" dirty="0">
                <a:solidFill>
                  <a:srgbClr val="202122"/>
                </a:solidFill>
                <a:latin typeface="Arial" panose="020B0604020202020204" pitchFamily="34" charset="0"/>
              </a:rPr>
              <a:t>D</a:t>
            </a:r>
            <a:r>
              <a:rPr lang="en-GB" b="0" i="0" dirty="0">
                <a:solidFill>
                  <a:srgbClr val="202122"/>
                </a:solidFill>
                <a:effectLst/>
                <a:latin typeface="Arial" panose="020B0604020202020204" pitchFamily="34" charset="0"/>
              </a:rPr>
              <a:t>ata-rich </a:t>
            </a:r>
            <a:r>
              <a:rPr lang="en-GB" b="0" i="0" u="none" strike="noStrike" dirty="0">
                <a:solidFill>
                  <a:srgbClr val="0645AD"/>
                </a:solidFill>
                <a:effectLst/>
                <a:latin typeface="Arial" panose="020B0604020202020204" pitchFamily="34" charset="0"/>
                <a:hlinkClick r:id="rId2" tooltip="Illustration"/>
              </a:rPr>
              <a:t>illustrations</a:t>
            </a:r>
            <a:r>
              <a:rPr lang="en-GB" b="0" i="0" dirty="0">
                <a:solidFill>
                  <a:srgbClr val="202122"/>
                </a:solidFill>
                <a:effectLst/>
                <a:latin typeface="Arial" panose="020B0604020202020204" pitchFamily="34" charset="0"/>
              </a:rPr>
              <a:t> that present all available data</a:t>
            </a:r>
            <a:endParaRPr lang="en-US" dirty="0"/>
          </a:p>
        </p:txBody>
      </p:sp>
      <p:sp>
        <p:nvSpPr>
          <p:cNvPr id="7" name="TextBox 6">
            <a:extLst>
              <a:ext uri="{FF2B5EF4-FFF2-40B4-BE49-F238E27FC236}">
                <a16:creationId xmlns:a16="http://schemas.microsoft.com/office/drawing/2014/main" id="{7F4158E0-CE9E-7AA2-001C-857C36B2051B}"/>
              </a:ext>
            </a:extLst>
          </p:cNvPr>
          <p:cNvSpPr txBox="1"/>
          <p:nvPr/>
        </p:nvSpPr>
        <p:spPr>
          <a:xfrm>
            <a:off x="1411254" y="1419843"/>
            <a:ext cx="6096000" cy="1938992"/>
          </a:xfrm>
          <a:prstGeom prst="rect">
            <a:avLst/>
          </a:prstGeom>
          <a:noFill/>
        </p:spPr>
        <p:txBody>
          <a:bodyPr wrap="square">
            <a:spAutoFit/>
          </a:bodyPr>
          <a:lstStyle/>
          <a:p>
            <a:r>
              <a:rPr lang="en-US" sz="2400" dirty="0"/>
              <a:t>Tell the truth</a:t>
            </a:r>
          </a:p>
          <a:p>
            <a:r>
              <a:rPr lang="en-US" sz="2400" dirty="0"/>
              <a:t>Tailor presentation to the audience</a:t>
            </a:r>
          </a:p>
          <a:p>
            <a:r>
              <a:rPr lang="en-US" sz="2400" dirty="0"/>
              <a:t>Choose the right graph</a:t>
            </a:r>
          </a:p>
          <a:p>
            <a:r>
              <a:rPr lang="en-US" sz="2400" dirty="0" err="1"/>
              <a:t>Emphasise</a:t>
            </a:r>
            <a:r>
              <a:rPr lang="en-US" sz="2400" dirty="0"/>
              <a:t> important points</a:t>
            </a:r>
          </a:p>
          <a:p>
            <a:r>
              <a:rPr lang="en-US" sz="2400" dirty="0"/>
              <a:t>Form follows function</a:t>
            </a:r>
          </a:p>
        </p:txBody>
      </p:sp>
      <p:sp>
        <p:nvSpPr>
          <p:cNvPr id="9" name="TextBox 8">
            <a:extLst>
              <a:ext uri="{FF2B5EF4-FFF2-40B4-BE49-F238E27FC236}">
                <a16:creationId xmlns:a16="http://schemas.microsoft.com/office/drawing/2014/main" id="{7082BA64-73D0-B6BF-DBBA-37FCFF837BE9}"/>
              </a:ext>
            </a:extLst>
          </p:cNvPr>
          <p:cNvSpPr txBox="1"/>
          <p:nvPr/>
        </p:nvSpPr>
        <p:spPr>
          <a:xfrm>
            <a:off x="703776" y="4443604"/>
            <a:ext cx="6096000" cy="2031325"/>
          </a:xfrm>
          <a:prstGeom prst="rect">
            <a:avLst/>
          </a:prstGeom>
          <a:noFill/>
        </p:spPr>
        <p:txBody>
          <a:bodyPr wrap="square">
            <a:spAutoFit/>
          </a:bodyPr>
          <a:lstStyle/>
          <a:p>
            <a:r>
              <a:rPr lang="en-US" dirty="0"/>
              <a:t>The right chart enhances information, the wrong one conceals insights.</a:t>
            </a:r>
          </a:p>
          <a:p>
            <a:endParaRPr lang="en-US" dirty="0"/>
          </a:p>
          <a:p>
            <a:r>
              <a:rPr lang="en-US" dirty="0"/>
              <a:t>Omit the insignificant to highlight the essential!</a:t>
            </a:r>
          </a:p>
          <a:p>
            <a:endParaRPr lang="en-US" dirty="0"/>
          </a:p>
          <a:p>
            <a:r>
              <a:rPr lang="en-US" dirty="0"/>
              <a:t>NO CLUTTER!  Everything on the chart should be there for a reason and essential to conveying the </a:t>
            </a:r>
          </a:p>
        </p:txBody>
      </p:sp>
      <p:sp>
        <p:nvSpPr>
          <p:cNvPr id="10" name="TextBox 9">
            <a:extLst>
              <a:ext uri="{FF2B5EF4-FFF2-40B4-BE49-F238E27FC236}">
                <a16:creationId xmlns:a16="http://schemas.microsoft.com/office/drawing/2014/main" id="{63D5693F-11D3-F1D6-503D-66D630F31ABA}"/>
              </a:ext>
            </a:extLst>
          </p:cNvPr>
          <p:cNvSpPr txBox="1"/>
          <p:nvPr/>
        </p:nvSpPr>
        <p:spPr>
          <a:xfrm>
            <a:off x="127000" y="111214"/>
            <a:ext cx="8451166" cy="954107"/>
          </a:xfrm>
          <a:prstGeom prst="rect">
            <a:avLst/>
          </a:prstGeom>
          <a:noFill/>
        </p:spPr>
        <p:txBody>
          <a:bodyPr wrap="square">
            <a:spAutoFit/>
          </a:bodyPr>
          <a:lstStyle/>
          <a:p>
            <a:r>
              <a:rPr lang="en-US" sz="2800" dirty="0"/>
              <a:t>“There are two goals when presenting data: convey your story and establish credibility.” — </a:t>
            </a:r>
            <a:r>
              <a:rPr lang="en-US" sz="2800" b="1" dirty="0"/>
              <a:t>Edward Tufte</a:t>
            </a:r>
          </a:p>
        </p:txBody>
      </p:sp>
      <p:pic>
        <p:nvPicPr>
          <p:cNvPr id="15362" name="Picture 2" descr="Edward Tufte: Courses">
            <a:extLst>
              <a:ext uri="{FF2B5EF4-FFF2-40B4-BE49-F238E27FC236}">
                <a16:creationId xmlns:a16="http://schemas.microsoft.com/office/drawing/2014/main" id="{950A5E83-A98C-E93E-8E7C-FDC33EB4DE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776" y="3499165"/>
            <a:ext cx="5359326" cy="324762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dward Tufte">
            <a:extLst>
              <a:ext uri="{FF2B5EF4-FFF2-40B4-BE49-F238E27FC236}">
                <a16:creationId xmlns:a16="http://schemas.microsoft.com/office/drawing/2014/main" id="{AB47DACF-AB09-FD3F-1EC6-B491358AD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4776" y="442043"/>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90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8C4DAE5-F633-9BED-E615-7EE5CB60E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950" y="1311812"/>
            <a:ext cx="5125329" cy="38439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FC43DC2-3F94-6BD8-3179-A7DB14E6D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25" y="4047589"/>
            <a:ext cx="4215617" cy="28104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03C4373-16D4-7902-D2EE-FAFD133F6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25" y="723662"/>
            <a:ext cx="4440701" cy="3054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C12F55-45C5-BE6B-D3B0-CB44D27AF3CD}"/>
              </a:ext>
            </a:extLst>
          </p:cNvPr>
          <p:cNvSpPr txBox="1"/>
          <p:nvPr/>
        </p:nvSpPr>
        <p:spPr>
          <a:xfrm>
            <a:off x="3249039" y="113528"/>
            <a:ext cx="4979248" cy="523220"/>
          </a:xfrm>
          <a:prstGeom prst="rect">
            <a:avLst/>
          </a:prstGeom>
          <a:noFill/>
        </p:spPr>
        <p:txBody>
          <a:bodyPr wrap="none" rtlCol="0">
            <a:spAutoFit/>
          </a:bodyPr>
          <a:lstStyle/>
          <a:p>
            <a:r>
              <a:rPr lang="en-US" sz="2800" b="1" dirty="0" err="1"/>
              <a:t>Emphasisng</a:t>
            </a:r>
            <a:r>
              <a:rPr lang="en-US" sz="2800" b="1" dirty="0"/>
              <a:t> the story using data</a:t>
            </a:r>
          </a:p>
        </p:txBody>
      </p:sp>
    </p:spTree>
    <p:extLst>
      <p:ext uri="{BB962C8B-B14F-4D97-AF65-F5344CB8AC3E}">
        <p14:creationId xmlns:p14="http://schemas.microsoft.com/office/powerpoint/2010/main" val="1994459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4498</TotalTime>
  <Words>1849</Words>
  <Application>Microsoft Macintosh PowerPoint</Application>
  <PresentationFormat>Widescreen</PresentationFormat>
  <Paragraphs>128</Paragraphs>
  <Slides>27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Cambria</vt:lpstr>
      <vt:lpstr>NexusSans</vt:lpstr>
      <vt:lpstr>NexusSerif</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Kidner</dc:creator>
  <cp:lastModifiedBy>Catherine Kidner</cp:lastModifiedBy>
  <cp:revision>1</cp:revision>
  <dcterms:created xsi:type="dcterms:W3CDTF">2022-08-05T10:24:13Z</dcterms:created>
  <dcterms:modified xsi:type="dcterms:W3CDTF">2022-08-08T13:22:13Z</dcterms:modified>
</cp:coreProperties>
</file>